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64" r:id="rId2"/>
    <p:sldId id="276" r:id="rId3"/>
    <p:sldId id="266" r:id="rId4"/>
    <p:sldId id="265" r:id="rId5"/>
    <p:sldId id="267" r:id="rId6"/>
    <p:sldId id="259" r:id="rId7"/>
    <p:sldId id="277" r:id="rId8"/>
    <p:sldId id="257" r:id="rId9"/>
    <p:sldId id="263" r:id="rId10"/>
    <p:sldId id="271" r:id="rId11"/>
    <p:sldId id="268" r:id="rId12"/>
    <p:sldId id="261" r:id="rId13"/>
    <p:sldId id="272" r:id="rId14"/>
    <p:sldId id="260" r:id="rId15"/>
    <p:sldId id="270" r:id="rId16"/>
    <p:sldId id="273" r:id="rId17"/>
    <p:sldId id="274" r:id="rId18"/>
    <p:sldId id="269" r:id="rId19"/>
    <p:sldId id="275" r:id="rId20"/>
    <p:sldId id="262"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E3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536"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33C888-EA4F-4693-9B83-4381F3C5FF30}" type="datetimeFigureOut">
              <a:rPr lang="en-IN" smtClean="0"/>
              <a:t>13-11-2024</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D3C430-01D7-48CF-872D-ADE3DEE19690}" type="slidenum">
              <a:rPr lang="en-IN" smtClean="0"/>
              <a:t>‹#›</a:t>
            </a:fld>
            <a:endParaRPr lang="en-IN"/>
          </a:p>
        </p:txBody>
      </p:sp>
    </p:spTree>
    <p:extLst>
      <p:ext uri="{BB962C8B-B14F-4D97-AF65-F5344CB8AC3E}">
        <p14:creationId xmlns:p14="http://schemas.microsoft.com/office/powerpoint/2010/main" val="2057081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2238335-1E40-4202-A7C9-609429A4A6AD}"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EB053B-514C-4824-B447-3C4C04271DEE}" type="slidenum">
              <a:rPr lang="en-US" smtClean="0"/>
              <a:t>‹#›</a:t>
            </a:fld>
            <a:endParaRPr lang="en-US"/>
          </a:p>
        </p:txBody>
      </p:sp>
    </p:spTree>
    <p:extLst>
      <p:ext uri="{BB962C8B-B14F-4D97-AF65-F5344CB8AC3E}">
        <p14:creationId xmlns:p14="http://schemas.microsoft.com/office/powerpoint/2010/main" val="694619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2238335-1E40-4202-A7C9-609429A4A6AD}"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EB053B-514C-4824-B447-3C4C04271DEE}" type="slidenum">
              <a:rPr lang="en-US" smtClean="0"/>
              <a:t>‹#›</a:t>
            </a:fld>
            <a:endParaRPr lang="en-US"/>
          </a:p>
        </p:txBody>
      </p:sp>
    </p:spTree>
    <p:extLst>
      <p:ext uri="{BB962C8B-B14F-4D97-AF65-F5344CB8AC3E}">
        <p14:creationId xmlns:p14="http://schemas.microsoft.com/office/powerpoint/2010/main" val="3167340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238335-1E40-4202-A7C9-609429A4A6AD}"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EB053B-514C-4824-B447-3C4C04271DEE}" type="slidenum">
              <a:rPr lang="en-US" smtClean="0"/>
              <a:t>‹#›</a:t>
            </a:fld>
            <a:endParaRPr lang="en-US"/>
          </a:p>
        </p:txBody>
      </p:sp>
    </p:spTree>
    <p:extLst>
      <p:ext uri="{BB962C8B-B14F-4D97-AF65-F5344CB8AC3E}">
        <p14:creationId xmlns:p14="http://schemas.microsoft.com/office/powerpoint/2010/main" val="1366265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2238335-1E40-4202-A7C9-609429A4A6AD}" type="datetimeFigureOut">
              <a:rPr lang="en-US" smtClean="0"/>
              <a:t>11/13/2024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EB053B-514C-4824-B447-3C4C04271DEE}" type="slidenum">
              <a:rPr lang="en-US" smtClean="0"/>
              <a:t>‹#›</a:t>
            </a:fld>
            <a:endParaRPr lang="en-US"/>
          </a:p>
        </p:txBody>
      </p:sp>
    </p:spTree>
    <p:extLst>
      <p:ext uri="{BB962C8B-B14F-4D97-AF65-F5344CB8AC3E}">
        <p14:creationId xmlns:p14="http://schemas.microsoft.com/office/powerpoint/2010/main" val="2420287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2238335-1E40-4202-A7C9-609429A4A6AD}" type="datetimeFigureOut">
              <a:rPr lang="en-US" smtClean="0"/>
              <a:t>11/13/2024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EB053B-514C-4824-B447-3C4C04271DEE}" type="slidenum">
              <a:rPr lang="en-US" smtClean="0"/>
              <a:t>‹#›</a:t>
            </a:fld>
            <a:endParaRPr lang="en-US"/>
          </a:p>
        </p:txBody>
      </p:sp>
    </p:spTree>
    <p:extLst>
      <p:ext uri="{BB962C8B-B14F-4D97-AF65-F5344CB8AC3E}">
        <p14:creationId xmlns:p14="http://schemas.microsoft.com/office/powerpoint/2010/main" val="2706588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2238335-1E40-4202-A7C9-609429A4A6AD}" type="datetimeFigureOut">
              <a:rPr lang="en-US" smtClean="0"/>
              <a:t>11/13/2024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EB053B-514C-4824-B447-3C4C04271DEE}" type="slidenum">
              <a:rPr lang="en-US" smtClean="0"/>
              <a:t>‹#›</a:t>
            </a:fld>
            <a:endParaRPr lang="en-US"/>
          </a:p>
        </p:txBody>
      </p:sp>
    </p:spTree>
    <p:extLst>
      <p:ext uri="{BB962C8B-B14F-4D97-AF65-F5344CB8AC3E}">
        <p14:creationId xmlns:p14="http://schemas.microsoft.com/office/powerpoint/2010/main" val="271433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238335-1E40-4202-A7C9-609429A4A6AD}" type="datetimeFigureOut">
              <a:rPr lang="en-US" smtClean="0"/>
              <a:t>11/13/2024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EB053B-514C-4824-B447-3C4C04271DEE}" type="slidenum">
              <a:rPr lang="en-US" smtClean="0"/>
              <a:t>‹#›</a:t>
            </a:fld>
            <a:endParaRPr lang="en-US"/>
          </a:p>
        </p:txBody>
      </p:sp>
    </p:spTree>
    <p:extLst>
      <p:ext uri="{BB962C8B-B14F-4D97-AF65-F5344CB8AC3E}">
        <p14:creationId xmlns:p14="http://schemas.microsoft.com/office/powerpoint/2010/main" val="1502106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2238335-1E40-4202-A7C9-609429A4A6AD}" type="datetimeFigureOut">
              <a:rPr lang="en-US" smtClean="0"/>
              <a:t>11/13/2024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EB053B-514C-4824-B447-3C4C04271DEE}" type="slidenum">
              <a:rPr lang="en-US" smtClean="0"/>
              <a:t>‹#›</a:t>
            </a:fld>
            <a:endParaRPr lang="en-US"/>
          </a:p>
        </p:txBody>
      </p:sp>
    </p:spTree>
    <p:extLst>
      <p:ext uri="{BB962C8B-B14F-4D97-AF65-F5344CB8AC3E}">
        <p14:creationId xmlns:p14="http://schemas.microsoft.com/office/powerpoint/2010/main" val="1882171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2238335-1E40-4202-A7C9-609429A4A6AD}" type="datetimeFigureOut">
              <a:rPr lang="en-US" smtClean="0"/>
              <a:t>11/13/2024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EB053B-514C-4824-B447-3C4C04271DEE}" type="slidenum">
              <a:rPr lang="en-US" smtClean="0"/>
              <a:t>‹#›</a:t>
            </a:fld>
            <a:endParaRPr lang="en-US"/>
          </a:p>
        </p:txBody>
      </p:sp>
    </p:spTree>
    <p:extLst>
      <p:ext uri="{BB962C8B-B14F-4D97-AF65-F5344CB8AC3E}">
        <p14:creationId xmlns:p14="http://schemas.microsoft.com/office/powerpoint/2010/main" val="4144042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2238335-1E40-4202-A7C9-609429A4A6AD}"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EB053B-514C-4824-B447-3C4C04271DEE}" type="slidenum">
              <a:rPr lang="en-US" smtClean="0"/>
              <a:t>‹#›</a:t>
            </a:fld>
            <a:endParaRPr lang="en-US"/>
          </a:p>
        </p:txBody>
      </p:sp>
    </p:spTree>
    <p:extLst>
      <p:ext uri="{BB962C8B-B14F-4D97-AF65-F5344CB8AC3E}">
        <p14:creationId xmlns:p14="http://schemas.microsoft.com/office/powerpoint/2010/main" val="1864022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2238335-1E40-4202-A7C9-609429A4A6AD}" type="datetimeFigureOut">
              <a:rPr lang="en-US" smtClean="0"/>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EB053B-514C-4824-B447-3C4C04271DEE}" type="slidenum">
              <a:rPr lang="en-US" smtClean="0"/>
              <a:t>‹#›</a:t>
            </a:fld>
            <a:endParaRPr lang="en-US"/>
          </a:p>
        </p:txBody>
      </p:sp>
    </p:spTree>
    <p:extLst>
      <p:ext uri="{BB962C8B-B14F-4D97-AF65-F5344CB8AC3E}">
        <p14:creationId xmlns:p14="http://schemas.microsoft.com/office/powerpoint/2010/main" val="4202933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238335-1E40-4202-A7C9-609429A4A6AD}" type="datetimeFigureOut">
              <a:rPr lang="en-US" smtClean="0"/>
              <a:t>11/13/2024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EB053B-514C-4824-B447-3C4C04271DEE}" type="slidenum">
              <a:rPr lang="en-US" smtClean="0"/>
              <a:t>‹#›</a:t>
            </a:fld>
            <a:endParaRPr lang="en-US"/>
          </a:p>
        </p:txBody>
      </p:sp>
    </p:spTree>
    <p:extLst>
      <p:ext uri="{BB962C8B-B14F-4D97-AF65-F5344CB8AC3E}">
        <p14:creationId xmlns:p14="http://schemas.microsoft.com/office/powerpoint/2010/main" val="1178284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mailto:kalaiselvan.n@vit.ac.in"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suprava.chakraborty@vit.ac.in" TargetMode="Externa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mailto:kalaiselvan.n@vit.ac.in"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mailto:suprava.chakraborty@vit.ac.in"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mailto:suprava.chakraborty@vit.ac.in"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mailto:kalaiselvan.n@vit.ac.in" TargetMode="External"/><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mailto:suprava.chakraborty@vit.ac.in" TargetMode="Externa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mailto:suprava.chakraborty@vit.ac.in" TargetMode="Externa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mailto:suprava.chakraborty@vit.ac.in"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916671"/>
            <a:ext cx="3814337" cy="5265941"/>
          </a:xfrm>
          <a:noFill/>
          <a:ln w="38100">
            <a:solidFill>
              <a:srgbClr val="002060"/>
            </a:solidFill>
          </a:ln>
        </p:spPr>
        <p:txBody>
          <a:bodyPr>
            <a:noAutofit/>
          </a:bodyPr>
          <a:lstStyle/>
          <a:p>
            <a:pPr algn="just"/>
            <a:endParaRPr lang="en-US" sz="1250" b="1" u="sng" dirty="0">
              <a:solidFill>
                <a:srgbClr val="002060"/>
              </a:solidFill>
              <a:latin typeface="Times New Roman" panose="02020603050405020304" pitchFamily="18" charset="0"/>
              <a:cs typeface="Times New Roman" panose="02020603050405020304" pitchFamily="18" charset="0"/>
            </a:endParaRPr>
          </a:p>
        </p:txBody>
      </p:sp>
      <p:sp>
        <p:nvSpPr>
          <p:cNvPr id="4" name="Subtitle 2"/>
          <p:cNvSpPr txBox="1">
            <a:spLocks/>
          </p:cNvSpPr>
          <p:nvPr/>
        </p:nvSpPr>
        <p:spPr>
          <a:xfrm>
            <a:off x="4498072" y="916672"/>
            <a:ext cx="4180196" cy="5257800"/>
          </a:xfrm>
          <a:prstGeom prst="rect">
            <a:avLst/>
          </a:prstGeom>
          <a:ln w="38100">
            <a:solidFill>
              <a:srgbClr val="002060"/>
            </a:solidFill>
          </a:ln>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400" b="1" u="sng" dirty="0">
              <a:solidFill>
                <a:srgbClr val="002060"/>
              </a:solidFill>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547048" y="6248399"/>
            <a:ext cx="8131220" cy="310637"/>
          </a:xfrm>
          <a:prstGeom prst="rect">
            <a:avLst/>
          </a:prstGeom>
          <a:ln w="1905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200"/>
              </a:spcBef>
            </a:pPr>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Contact Details:    Dr. D. Elangovan , Deputy Director &amp;  Professor , eangovan.devaraj@vit.ac.in</a:t>
            </a:r>
          </a:p>
          <a:p>
            <a:endParaRPr lang="en-US" sz="1250" b="1" dirty="0">
              <a:latin typeface="Times New Roman" panose="02020603050405020304" pitchFamily="18" charset="0"/>
              <a:cs typeface="Times New Roman" panose="02020603050405020304" pitchFamily="18" charset="0"/>
            </a:endParaRPr>
          </a:p>
        </p:txBody>
      </p:sp>
      <p:sp>
        <p:nvSpPr>
          <p:cNvPr id="9" name="Rectangle 8"/>
          <p:cNvSpPr/>
          <p:nvPr/>
        </p:nvSpPr>
        <p:spPr>
          <a:xfrm>
            <a:off x="152400" y="152400"/>
            <a:ext cx="8839200" cy="6553200"/>
          </a:xfrm>
          <a:prstGeom prst="rect">
            <a:avLst/>
          </a:prstGeom>
          <a:noFill/>
          <a:ln w="111125"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95300" y="298963"/>
            <a:ext cx="8305800" cy="539237"/>
          </a:xfrm>
          <a:prstGeom prst="roundRect">
            <a:avLst/>
          </a:prstGeom>
          <a:solidFill>
            <a:srgbClr val="92D050"/>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600" b="1" dirty="0">
                <a:solidFill>
                  <a:schemeClr val="tx1"/>
                </a:solidFill>
                <a:latin typeface="Times New Roman" panose="02020603050405020304" pitchFamily="18" charset="0"/>
                <a:cs typeface="Times New Roman" panose="02020603050405020304" pitchFamily="18" charset="0"/>
              </a:rPr>
              <a:t>SOCIAL OUTREACH : 2024</a:t>
            </a:r>
          </a:p>
          <a:p>
            <a:pPr algn="ctr"/>
            <a:r>
              <a:rPr lang="en-IN" sz="1600" b="1" dirty="0">
                <a:solidFill>
                  <a:schemeClr val="tx1"/>
                </a:solidFill>
                <a:latin typeface="Times New Roman" panose="02020603050405020304" pitchFamily="18" charset="0"/>
                <a:cs typeface="Times New Roman" panose="02020603050405020304" pitchFamily="18" charset="0"/>
              </a:rPr>
              <a:t> </a:t>
            </a:r>
          </a:p>
        </p:txBody>
      </p:sp>
      <p:pic>
        <p:nvPicPr>
          <p:cNvPr id="14" name="Picture 11"/>
          <p:cNvPicPr>
            <a:picLocks noChangeAspect="1" noChangeArrowheads="1"/>
          </p:cNvPicPr>
          <p:nvPr/>
        </p:nvPicPr>
        <p:blipFill>
          <a:blip r:embed="rId2">
            <a:extLst>
              <a:ext uri="{28A0092B-C50C-407E-A947-70E740481C1C}">
                <a14:useLocalDpi xmlns:a14="http://schemas.microsoft.com/office/drawing/2010/main" val="0"/>
              </a:ext>
            </a:extLst>
          </a:blip>
          <a:srcRect l="8720" t="1952" r="6955" b="1891"/>
          <a:stretch>
            <a:fillRect/>
          </a:stretch>
        </p:blipFill>
        <p:spPr bwMode="auto">
          <a:xfrm>
            <a:off x="590264" y="954296"/>
            <a:ext cx="3676936" cy="5141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ectangle 14"/>
          <p:cNvSpPr/>
          <p:nvPr/>
        </p:nvSpPr>
        <p:spPr>
          <a:xfrm>
            <a:off x="4558350" y="961743"/>
            <a:ext cx="4119918" cy="1791260"/>
          </a:xfrm>
          <a:prstGeom prst="rect">
            <a:avLst/>
          </a:prstGeom>
        </p:spPr>
        <p:txBody>
          <a:bodyPr wrap="square">
            <a:spAutoFit/>
          </a:bodyPr>
          <a:lstStyle/>
          <a:p>
            <a:pPr algn="just">
              <a:spcBef>
                <a:spcPct val="20000"/>
              </a:spcBef>
              <a:defRPr/>
            </a:pPr>
            <a:r>
              <a:rPr lang="en-IN" sz="1200" dirty="0">
                <a:latin typeface="Times New Roman" panose="02020603050405020304" pitchFamily="18" charset="0"/>
                <a:cs typeface="Times New Roman" panose="02020603050405020304" pitchFamily="18" charset="0"/>
              </a:rPr>
              <a:t>In the month of Nov 2022, A pilot project on the traffic violation and automatic challan generation was demonstrated to DGP Dr. C. Sylendra Babu, IPS. He impressed with the work and looking forward to launch the project in Vellore District soon.</a:t>
            </a:r>
          </a:p>
          <a:p>
            <a:pPr algn="just">
              <a:spcBef>
                <a:spcPct val="20000"/>
              </a:spcBef>
              <a:defRPr/>
            </a:pPr>
            <a:r>
              <a:rPr lang="en-IN" sz="1200" dirty="0">
                <a:latin typeface="Times New Roman" panose="02020603050405020304" pitchFamily="18" charset="0"/>
                <a:cs typeface="Times New Roman" panose="02020603050405020304" pitchFamily="18" charset="0"/>
              </a:rPr>
              <a:t>In the month of May 2023, A pilot project on crime pattern analysis and Traffic Violation for the Vellore district has been demonstrated to ADGP, Mr. K. Shankar, IPS. He appreciated and expressed his interest to implement that all over Tamilnadu.</a:t>
            </a:r>
          </a:p>
        </p:txBody>
      </p:sp>
      <p:pic>
        <p:nvPicPr>
          <p:cNvPr id="16" name="Picture 12" descr="C:\Users\Admin\Downloads\WhatsApp Image 2023-02-23 at 11.02.28 AM.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8826" y="2807572"/>
            <a:ext cx="2940813" cy="1476000"/>
          </a:xfrm>
          <a:prstGeom prst="rect">
            <a:avLst/>
          </a:prstGeom>
          <a:noFill/>
          <a:ln w="28575">
            <a:solidFill>
              <a:srgbClr val="002060"/>
            </a:solidFill>
            <a:miter lim="800000"/>
            <a:headEnd/>
            <a:tailEnd/>
          </a:ln>
          <a:extLst>
            <a:ext uri="{909E8E84-426E-40DD-AFC4-6F175D3DCCD1}">
              <a14:hiddenFill xmlns:a14="http://schemas.microsoft.com/office/drawing/2010/main">
                <a:solidFill>
                  <a:srgbClr val="FFFFFF"/>
                </a:solidFill>
              </a14:hiddenFill>
            </a:ext>
          </a:extLst>
        </p:spPr>
      </p:pic>
      <p:pic>
        <p:nvPicPr>
          <p:cNvPr id="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8826" y="4440300"/>
            <a:ext cx="2958688" cy="1655700"/>
          </a:xfrm>
          <a:prstGeom prst="rect">
            <a:avLst/>
          </a:prstGeom>
          <a:noFill/>
          <a:ln w="9525">
            <a:solidFill>
              <a:srgbClr val="00206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304785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EBCEB32-4557-7D46-45D7-A37CB4336E50}"/>
              </a:ext>
            </a:extLst>
          </p:cNvPr>
          <p:cNvPicPr>
            <a:picLocks noChangeAspect="1"/>
          </p:cNvPicPr>
          <p:nvPr/>
        </p:nvPicPr>
        <p:blipFill>
          <a:blip r:embed="rId2"/>
          <a:stretch>
            <a:fillRect/>
          </a:stretch>
        </p:blipFill>
        <p:spPr>
          <a:xfrm>
            <a:off x="4648200" y="1650454"/>
            <a:ext cx="3962400" cy="1672205"/>
          </a:xfrm>
          <a:prstGeom prst="rect">
            <a:avLst/>
          </a:prstGeom>
        </p:spPr>
      </p:pic>
      <p:sp>
        <p:nvSpPr>
          <p:cNvPr id="3" name="Subtitle 2"/>
          <p:cNvSpPr>
            <a:spLocks noGrp="1"/>
          </p:cNvSpPr>
          <p:nvPr>
            <p:ph type="subTitle" idx="1"/>
          </p:nvPr>
        </p:nvSpPr>
        <p:spPr>
          <a:xfrm>
            <a:off x="533400" y="1066800"/>
            <a:ext cx="3962400" cy="2971800"/>
          </a:xfrm>
          <a:noFill/>
          <a:ln w="38100">
            <a:solidFill>
              <a:srgbClr val="002060"/>
            </a:solidFill>
          </a:ln>
        </p:spPr>
        <p:txBody>
          <a:bodyPr>
            <a:no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Abstract</a:t>
            </a:r>
            <a:r>
              <a:rPr lang="en-US" sz="1250" b="1" dirty="0">
                <a:solidFill>
                  <a:srgbClr val="002060"/>
                </a:solidFill>
                <a:latin typeface="Times New Roman" panose="02020603050405020304" pitchFamily="18" charset="0"/>
                <a:cs typeface="Times New Roman" panose="02020603050405020304" pitchFamily="18" charset="0"/>
              </a:rPr>
              <a:t> </a:t>
            </a:r>
            <a:endParaRPr lang="en-US" sz="1250" dirty="0">
              <a:solidFill>
                <a:schemeClr val="tx1"/>
              </a:solidFill>
              <a:latin typeface="Times New Roman" panose="02020603050405020304" pitchFamily="18" charset="0"/>
              <a:cs typeface="Times New Roman" panose="02020603050405020304" pitchFamily="18" charset="0"/>
            </a:endParaRPr>
          </a:p>
          <a:p>
            <a:pPr algn="just"/>
            <a:r>
              <a:rPr lang="en-GB" sz="1250" dirty="0">
                <a:solidFill>
                  <a:schemeClr val="tx1"/>
                </a:solidFill>
                <a:latin typeface="Times New Roman" panose="02020603050405020304" pitchFamily="18" charset="0"/>
                <a:cs typeface="Times New Roman" panose="02020603050405020304" pitchFamily="18" charset="0"/>
              </a:rPr>
              <a:t>This research focuses on the development of an autonomous drone capable of operating in GPS-denied indoor environments. By leveraging advanced sensor fusion techniques, including LiDAR, cameras, and inertial measurement units (IMUs), the drone can accurately perceive its surroundings and navigate autonomously. This technology has the potential to revolutionize various industries, such as: Industrial Inspection, Warehouse Automation, Search and Rescue, Agriculture etc. By enabling autonomous operations in GPS-denied environments, this technology paves the way for increased productivity, efficiency, and safety across numerous sectors.</a:t>
            </a:r>
          </a:p>
          <a:p>
            <a:pPr algn="just"/>
            <a:endParaRPr lang="en-US" sz="1250" b="1" u="sng" dirty="0">
              <a:solidFill>
                <a:srgbClr val="002060"/>
              </a:solidFill>
              <a:latin typeface="Times New Roman" panose="02020603050405020304" pitchFamily="18" charset="0"/>
              <a:cs typeface="Times New Roman" panose="02020603050405020304" pitchFamily="18" charset="0"/>
            </a:endParaRPr>
          </a:p>
        </p:txBody>
      </p:sp>
      <p:sp>
        <p:nvSpPr>
          <p:cNvPr id="4" name="Subtitle 2"/>
          <p:cNvSpPr txBox="1">
            <a:spLocks/>
          </p:cNvSpPr>
          <p:nvPr/>
        </p:nvSpPr>
        <p:spPr>
          <a:xfrm>
            <a:off x="4648200" y="1066800"/>
            <a:ext cx="3962400" cy="2971800"/>
          </a:xfrm>
          <a:prstGeom prst="rect">
            <a:avLst/>
          </a:prstGeom>
          <a:ln w="38100">
            <a:solidFill>
              <a:srgbClr val="002060"/>
            </a:solidFill>
          </a:ln>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400" b="1" u="sng" dirty="0">
              <a:solidFill>
                <a:srgbClr val="002060"/>
              </a:solidFill>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533400" y="48768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Outcomes : </a:t>
            </a:r>
          </a:p>
          <a:p>
            <a:pPr algn="l"/>
            <a:r>
              <a:rPr lang="en-US" sz="1250" b="1" dirty="0">
                <a:latin typeface="Times New Roman" panose="02020603050405020304" pitchFamily="18" charset="0"/>
                <a:cs typeface="Times New Roman" panose="02020603050405020304" pitchFamily="18" charset="0"/>
              </a:rPr>
              <a:t>                       Consultancy	</a:t>
            </a:r>
          </a:p>
        </p:txBody>
      </p:sp>
      <p:sp>
        <p:nvSpPr>
          <p:cNvPr id="6" name="Title 1"/>
          <p:cNvSpPr txBox="1">
            <a:spLocks/>
          </p:cNvSpPr>
          <p:nvPr/>
        </p:nvSpPr>
        <p:spPr>
          <a:xfrm>
            <a:off x="533400" y="4191000"/>
            <a:ext cx="3962400" cy="621323"/>
          </a:xfrm>
          <a:prstGeom prst="rect">
            <a:avLst/>
          </a:prstGeom>
          <a:ln w="19050">
            <a:solidFill>
              <a:schemeClr val="tx1"/>
            </a:solidFill>
          </a:ln>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sz="1250" b="1" dirty="0">
              <a:latin typeface="Times New Roman" panose="02020603050405020304" pitchFamily="18" charset="0"/>
              <a:cs typeface="Times New Roman" panose="02020603050405020304" pitchFamily="18" charset="0"/>
            </a:endParaRPr>
          </a:p>
          <a:p>
            <a:pPr algn="l"/>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Funded by : </a:t>
            </a:r>
          </a:p>
          <a:p>
            <a:pPr algn="l"/>
            <a:r>
              <a:rPr lang="en-US" sz="1250" b="1" dirty="0">
                <a:latin typeface="Times New Roman" panose="02020603050405020304" pitchFamily="18" charset="0"/>
                <a:cs typeface="Times New Roman" panose="02020603050405020304" pitchFamily="18" charset="0"/>
              </a:rPr>
              <a:t>                     </a:t>
            </a:r>
            <a:r>
              <a:rPr lang="fr-FR" sz="1250" b="1" dirty="0" err="1">
                <a:latin typeface="Times New Roman" panose="02020603050405020304" pitchFamily="18" charset="0"/>
                <a:cs typeface="Times New Roman" panose="02020603050405020304" pitchFamily="18" charset="0"/>
              </a:rPr>
              <a:t>Pedigri</a:t>
            </a:r>
            <a:r>
              <a:rPr lang="fr-FR" sz="1250" b="1" dirty="0">
                <a:latin typeface="Times New Roman" panose="02020603050405020304" pitchFamily="18" charset="0"/>
                <a:cs typeface="Times New Roman" panose="02020603050405020304" pitchFamily="18" charset="0"/>
              </a:rPr>
              <a:t> Technologies, UAE </a:t>
            </a:r>
          </a:p>
          <a:p>
            <a:pPr algn="l"/>
            <a:r>
              <a:rPr lang="fr-FR" sz="1250" b="1" dirty="0">
                <a:latin typeface="Times New Roman" panose="02020603050405020304" pitchFamily="18" charset="0"/>
                <a:cs typeface="Times New Roman" panose="02020603050405020304" pitchFamily="18" charset="0"/>
              </a:rPr>
              <a:t>                     ( </a:t>
            </a:r>
            <a:r>
              <a:rPr lang="fr-FR" sz="1250" b="1" dirty="0" err="1">
                <a:latin typeface="Times New Roman" panose="02020603050405020304" pitchFamily="18" charset="0"/>
                <a:cs typeface="Times New Roman" panose="02020603050405020304" pitchFamily="18" charset="0"/>
              </a:rPr>
              <a:t>Consultancy</a:t>
            </a:r>
            <a:r>
              <a:rPr lang="fr-FR" sz="1250" b="1" dirty="0">
                <a:latin typeface="Times New Roman" panose="02020603050405020304" pitchFamily="18" charset="0"/>
                <a:cs typeface="Times New Roman" panose="02020603050405020304" pitchFamily="18" charset="0"/>
              </a:rPr>
              <a:t> Project)</a:t>
            </a:r>
            <a:r>
              <a:rPr lang="en-US" sz="1250" b="1" dirty="0">
                <a:latin typeface="Times New Roman" panose="02020603050405020304" pitchFamily="18" charset="0"/>
                <a:cs typeface="Times New Roman" panose="02020603050405020304" pitchFamily="18" charset="0"/>
              </a:rPr>
              <a:t> </a:t>
            </a:r>
          </a:p>
          <a:p>
            <a:pPr algn="l"/>
            <a:r>
              <a:rPr lang="en-US" sz="1250" b="1" dirty="0">
                <a:latin typeface="Times New Roman" panose="02020603050405020304" pitchFamily="18" charset="0"/>
                <a:cs typeface="Times New Roman" panose="02020603050405020304" pitchFamily="18" charset="0"/>
              </a:rPr>
              <a:t>                    </a:t>
            </a:r>
          </a:p>
          <a:p>
            <a:pPr algn="l"/>
            <a:r>
              <a:rPr lang="en-US" sz="1250" b="1" dirty="0">
                <a:latin typeface="Times New Roman" panose="02020603050405020304" pitchFamily="18" charset="0"/>
                <a:cs typeface="Times New Roman" panose="02020603050405020304" pitchFamily="18" charset="0"/>
              </a:rPr>
              <a:t> </a:t>
            </a:r>
          </a:p>
        </p:txBody>
      </p:sp>
      <p:sp>
        <p:nvSpPr>
          <p:cNvPr id="7" name="Title 1"/>
          <p:cNvSpPr txBox="1">
            <a:spLocks/>
          </p:cNvSpPr>
          <p:nvPr/>
        </p:nvSpPr>
        <p:spPr>
          <a:xfrm>
            <a:off x="533400" y="57912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Contact Details:    </a:t>
            </a:r>
            <a:r>
              <a:rPr lang="pt-BR" sz="1250" b="1" dirty="0">
                <a:latin typeface="Times New Roman" panose="02020603050405020304" pitchFamily="18" charset="0"/>
                <a:cs typeface="Times New Roman" panose="02020603050405020304" pitchFamily="18" charset="0"/>
              </a:rPr>
              <a:t>Dr. </a:t>
            </a:r>
            <a:r>
              <a:rPr lang="en-GB" sz="1250" b="1" dirty="0">
                <a:latin typeface="Times New Roman" panose="02020603050405020304" pitchFamily="18" charset="0"/>
                <a:cs typeface="Times New Roman" panose="02020603050405020304" pitchFamily="18" charset="0"/>
              </a:rPr>
              <a:t>Arjun Singh K</a:t>
            </a:r>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                               Assistant Professor Senior Grade I</a:t>
            </a:r>
          </a:p>
          <a:p>
            <a:pPr algn="l"/>
            <a:r>
              <a:rPr lang="en-US" sz="1250" b="1" dirty="0">
                <a:latin typeface="Times New Roman" panose="02020603050405020304" pitchFamily="18" charset="0"/>
                <a:cs typeface="Times New Roman" panose="02020603050405020304" pitchFamily="18" charset="0"/>
              </a:rPr>
              <a:t>	        </a:t>
            </a:r>
            <a:r>
              <a:rPr lang="pt-BR" sz="1250" b="1" dirty="0">
                <a:latin typeface="Times New Roman" panose="02020603050405020304" pitchFamily="18" charset="0"/>
                <a:cs typeface="Times New Roman" panose="02020603050405020304" pitchFamily="18" charset="0"/>
              </a:rPr>
              <a:t>arjunsingh.k@vit.ac.in  </a:t>
            </a:r>
          </a:p>
        </p:txBody>
      </p:sp>
      <p:sp>
        <p:nvSpPr>
          <p:cNvPr id="9" name="Rectangle 8"/>
          <p:cNvSpPr/>
          <p:nvPr/>
        </p:nvSpPr>
        <p:spPr>
          <a:xfrm>
            <a:off x="152400" y="152400"/>
            <a:ext cx="8839200" cy="6553200"/>
          </a:xfrm>
          <a:prstGeom prst="rect">
            <a:avLst/>
          </a:prstGeom>
          <a:noFill/>
          <a:ln w="111125"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57200" y="298965"/>
            <a:ext cx="8305800" cy="666809"/>
          </a:xfrm>
          <a:prstGeom prst="roundRect">
            <a:avLst/>
          </a:prstGeom>
          <a:solidFill>
            <a:srgbClr val="92D050"/>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Aft>
                <a:spcPts val="600"/>
              </a:spcAft>
            </a:pPr>
            <a:r>
              <a:rPr lang="en-GB" sz="1600" b="1" dirty="0">
                <a:solidFill>
                  <a:schemeClr val="tx1"/>
                </a:solidFill>
                <a:latin typeface="Times New Roman" panose="02020603050405020304" pitchFamily="18" charset="0"/>
                <a:cs typeface="Times New Roman" panose="02020603050405020304" pitchFamily="18" charset="0"/>
              </a:rPr>
              <a:t>Development of GPS-Denied Autonomous Drone for Internal Environments : 2024</a:t>
            </a:r>
          </a:p>
        </p:txBody>
      </p:sp>
      <p:sp>
        <p:nvSpPr>
          <p:cNvPr id="13" name="Title 1"/>
          <p:cNvSpPr txBox="1">
            <a:spLocks/>
          </p:cNvSpPr>
          <p:nvPr/>
        </p:nvSpPr>
        <p:spPr>
          <a:xfrm>
            <a:off x="4648200" y="4191000"/>
            <a:ext cx="3962400" cy="621323"/>
          </a:xfrm>
          <a:prstGeom prst="rect">
            <a:avLst/>
          </a:prstGeom>
          <a:ln w="19050">
            <a:solidFill>
              <a:schemeClr val="tx1"/>
            </a:solidFill>
          </a:ln>
          <a:effectLst/>
        </p:spPr>
        <p:txBody>
          <a:bodyPr vert="horz" lIns="91440" tIns="45720" rIns="91440" bIns="45720" rtlCol="0" anchor="ct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Status: </a:t>
            </a:r>
          </a:p>
          <a:p>
            <a:pPr algn="l"/>
            <a:r>
              <a:rPr lang="en-US" sz="1250" b="1" dirty="0">
                <a:latin typeface="Times New Roman" panose="02020603050405020304" pitchFamily="18" charset="0"/>
                <a:cs typeface="Times New Roman" panose="02020603050405020304" pitchFamily="18" charset="0"/>
              </a:rPr>
              <a:t>                    On-going (Started: May 2024)  </a:t>
            </a:r>
          </a:p>
          <a:p>
            <a:pPr algn="l"/>
            <a:r>
              <a:rPr lang="en-US" sz="1250" b="1"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765974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1066800"/>
            <a:ext cx="3962400" cy="3124200"/>
          </a:xfrm>
          <a:noFill/>
          <a:ln w="38100">
            <a:solidFill>
              <a:srgbClr val="002060"/>
            </a:solidFill>
          </a:ln>
        </p:spPr>
        <p:txBody>
          <a:bodyPr>
            <a:no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Abstract</a:t>
            </a:r>
            <a:r>
              <a:rPr lang="en-US" sz="1250" b="1" dirty="0">
                <a:solidFill>
                  <a:srgbClr val="002060"/>
                </a:solidFill>
                <a:latin typeface="Times New Roman" panose="02020603050405020304" pitchFamily="18" charset="0"/>
                <a:cs typeface="Times New Roman" panose="02020603050405020304" pitchFamily="18" charset="0"/>
              </a:rPr>
              <a:t> </a:t>
            </a:r>
            <a:endParaRPr lang="en-US" sz="1250" dirty="0">
              <a:solidFill>
                <a:schemeClr val="tx1"/>
              </a:solidFill>
              <a:latin typeface="Times New Roman" panose="02020603050405020304" pitchFamily="18" charset="0"/>
              <a:cs typeface="Times New Roman" panose="02020603050405020304" pitchFamily="18" charset="0"/>
            </a:endParaRPr>
          </a:p>
          <a:p>
            <a:pPr algn="just">
              <a:lnSpc>
                <a:spcPct val="150000"/>
              </a:lnSpc>
            </a:pPr>
            <a:r>
              <a:rPr lang="en-US" sz="1250" dirty="0">
                <a:solidFill>
                  <a:schemeClr val="tx1"/>
                </a:solidFill>
                <a:latin typeface="Times New Roman" panose="02020603050405020304" pitchFamily="18" charset="0"/>
                <a:cs typeface="Times New Roman" panose="02020603050405020304" pitchFamily="18" charset="0"/>
              </a:rPr>
              <a:t>	The Smart PV Cleaning Robot enhances the efficiency of photovoltaic solar panels by utilizing automated navigation and real-time environmental sensing.  It detects dust and debris, adapting its cleaning strategy for optimal performance. With a compact design, it operates effectively on various installations while minimizing water usage and employing eco-friendly agents. This innovation reduces maintenance costs and downtime, supporting the broader adoption of solar technology for a sustainable future</a:t>
            </a:r>
            <a:endParaRPr lang="en-US" sz="1250" b="1" u="sng" dirty="0">
              <a:solidFill>
                <a:srgbClr val="002060"/>
              </a:solidFill>
              <a:latin typeface="Times New Roman" panose="02020603050405020304" pitchFamily="18" charset="0"/>
              <a:cs typeface="Times New Roman" panose="02020603050405020304" pitchFamily="18" charset="0"/>
            </a:endParaRPr>
          </a:p>
        </p:txBody>
      </p:sp>
      <p:sp>
        <p:nvSpPr>
          <p:cNvPr id="4" name="Subtitle 2"/>
          <p:cNvSpPr txBox="1">
            <a:spLocks/>
          </p:cNvSpPr>
          <p:nvPr/>
        </p:nvSpPr>
        <p:spPr>
          <a:xfrm>
            <a:off x="4648200" y="1066800"/>
            <a:ext cx="3962400" cy="3124200"/>
          </a:xfrm>
          <a:prstGeom prst="rect">
            <a:avLst/>
          </a:prstGeom>
          <a:ln w="38100">
            <a:solidFill>
              <a:srgbClr val="002060"/>
            </a:solidFill>
          </a:ln>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400" b="1" u="sng" dirty="0">
              <a:solidFill>
                <a:srgbClr val="002060"/>
              </a:solidFill>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533400" y="48768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Outcomes :  Patent Granted - Automatic Cleaning Robot For PV Module- 411594-001</a:t>
            </a:r>
          </a:p>
          <a:p>
            <a:pPr algn="l"/>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	</a:t>
            </a:r>
          </a:p>
        </p:txBody>
      </p:sp>
      <p:sp>
        <p:nvSpPr>
          <p:cNvPr id="6" name="Title 1"/>
          <p:cNvSpPr txBox="1">
            <a:spLocks/>
          </p:cNvSpPr>
          <p:nvPr/>
        </p:nvSpPr>
        <p:spPr>
          <a:xfrm>
            <a:off x="533400" y="4267200"/>
            <a:ext cx="3962400" cy="545123"/>
          </a:xfrm>
          <a:prstGeom prst="rect">
            <a:avLst/>
          </a:prstGeom>
          <a:ln w="19050">
            <a:solidFill>
              <a:schemeClr val="tx1"/>
            </a:solidFill>
          </a:ln>
          <a:effectLst/>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Funded by :  VIT consumables </a:t>
            </a:r>
          </a:p>
          <a:p>
            <a:pPr algn="l"/>
            <a:r>
              <a:rPr lang="en-US" sz="1250" b="1" dirty="0">
                <a:latin typeface="Times New Roman" panose="02020603050405020304" pitchFamily="18" charset="0"/>
                <a:cs typeface="Times New Roman" panose="02020603050405020304" pitchFamily="18" charset="0"/>
              </a:rPr>
              <a:t>                    </a:t>
            </a:r>
          </a:p>
          <a:p>
            <a:pPr algn="l"/>
            <a:r>
              <a:rPr lang="en-US" sz="1250" b="1" dirty="0">
                <a:latin typeface="Times New Roman" panose="02020603050405020304" pitchFamily="18" charset="0"/>
                <a:cs typeface="Times New Roman" panose="02020603050405020304" pitchFamily="18" charset="0"/>
              </a:rPr>
              <a:t> </a:t>
            </a:r>
          </a:p>
        </p:txBody>
      </p:sp>
      <p:sp>
        <p:nvSpPr>
          <p:cNvPr id="7" name="Title 1"/>
          <p:cNvSpPr txBox="1">
            <a:spLocks/>
          </p:cNvSpPr>
          <p:nvPr/>
        </p:nvSpPr>
        <p:spPr>
          <a:xfrm>
            <a:off x="533400" y="57912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Contact Details:    Dr. N. </a:t>
            </a:r>
            <a:r>
              <a:rPr lang="en-US" sz="1250" b="1" dirty="0" err="1">
                <a:latin typeface="Times New Roman" panose="02020603050405020304" pitchFamily="18" charset="0"/>
                <a:cs typeface="Times New Roman" panose="02020603050405020304" pitchFamily="18" charset="0"/>
              </a:rPr>
              <a:t>Kalaiselvan</a:t>
            </a:r>
            <a:r>
              <a:rPr lang="en-US" sz="1250" b="1" dirty="0">
                <a:latin typeface="Times New Roman" panose="02020603050405020304" pitchFamily="18" charset="0"/>
                <a:cs typeface="Times New Roman" panose="02020603050405020304" pitchFamily="18" charset="0"/>
              </a:rPr>
              <a:t>  </a:t>
            </a:r>
          </a:p>
          <a:p>
            <a:pPr algn="l"/>
            <a:r>
              <a:rPr lang="en-US" sz="1250" b="1" dirty="0">
                <a:latin typeface="Times New Roman" panose="02020603050405020304" pitchFamily="18" charset="0"/>
                <a:cs typeface="Times New Roman" panose="02020603050405020304" pitchFamily="18" charset="0"/>
              </a:rPr>
              <a:t>                               Assistant Professor Senior Grade-2 </a:t>
            </a:r>
          </a:p>
          <a:p>
            <a:pPr algn="l"/>
            <a:r>
              <a:rPr lang="en-US" sz="1250" b="1" dirty="0">
                <a:latin typeface="Times New Roman" panose="02020603050405020304" pitchFamily="18" charset="0"/>
                <a:cs typeface="Times New Roman" panose="02020603050405020304" pitchFamily="18" charset="0"/>
              </a:rPr>
              <a:t>                               </a:t>
            </a:r>
            <a:r>
              <a:rPr lang="en-US" sz="1250" b="1" u="sng" dirty="0">
                <a:latin typeface="Times New Roman" panose="02020603050405020304" pitchFamily="18" charset="0"/>
                <a:cs typeface="Times New Roman" panose="02020603050405020304" pitchFamily="18" charset="0"/>
                <a:hlinkClick r:id="rId2"/>
              </a:rPr>
              <a:t>kalaiselvan.n@vit.ac.in</a:t>
            </a:r>
            <a:r>
              <a:rPr lang="en-US" sz="1250" b="1" u="sng" dirty="0">
                <a:latin typeface="Times New Roman" panose="02020603050405020304" pitchFamily="18" charset="0"/>
                <a:cs typeface="Times New Roman" panose="02020603050405020304" pitchFamily="18" charset="0"/>
              </a:rPr>
              <a:t> </a:t>
            </a:r>
            <a:endParaRPr lang="en-US" sz="1250" b="1" dirty="0">
              <a:latin typeface="Times New Roman" panose="02020603050405020304" pitchFamily="18" charset="0"/>
              <a:cs typeface="Times New Roman" panose="02020603050405020304" pitchFamily="18" charset="0"/>
            </a:endParaRPr>
          </a:p>
        </p:txBody>
      </p:sp>
      <p:sp>
        <p:nvSpPr>
          <p:cNvPr id="9" name="Rectangle 8"/>
          <p:cNvSpPr/>
          <p:nvPr/>
        </p:nvSpPr>
        <p:spPr>
          <a:xfrm>
            <a:off x="152400" y="152400"/>
            <a:ext cx="8839200" cy="6553200"/>
          </a:xfrm>
          <a:prstGeom prst="rect">
            <a:avLst/>
          </a:prstGeom>
          <a:noFill/>
          <a:ln w="111125"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57200" y="298965"/>
            <a:ext cx="8305800" cy="666809"/>
          </a:xfrm>
          <a:prstGeom prst="roundRect">
            <a:avLst/>
          </a:prstGeom>
          <a:solidFill>
            <a:srgbClr val="92D050"/>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Times New Roman" panose="02020603050405020304" pitchFamily="18" charset="0"/>
                <a:cs typeface="Times New Roman" panose="02020603050405020304" pitchFamily="18" charset="0"/>
              </a:rPr>
              <a:t>Smart PV Cleaning Robot : May 2024 </a:t>
            </a:r>
          </a:p>
        </p:txBody>
      </p:sp>
      <p:sp>
        <p:nvSpPr>
          <p:cNvPr id="13" name="Title 1"/>
          <p:cNvSpPr txBox="1">
            <a:spLocks/>
          </p:cNvSpPr>
          <p:nvPr/>
        </p:nvSpPr>
        <p:spPr>
          <a:xfrm>
            <a:off x="4648200" y="4267200"/>
            <a:ext cx="3962400" cy="545123"/>
          </a:xfrm>
          <a:prstGeom prst="rect">
            <a:avLst/>
          </a:prstGeom>
          <a:ln w="19050">
            <a:solidFill>
              <a:schemeClr val="tx1"/>
            </a:solidFill>
          </a:ln>
          <a:effectLst/>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Status: </a:t>
            </a:r>
          </a:p>
          <a:p>
            <a:pPr algn="l"/>
            <a:r>
              <a:rPr lang="en-US" sz="1250" b="1" dirty="0">
                <a:latin typeface="Times New Roman" panose="02020603050405020304" pitchFamily="18" charset="0"/>
                <a:cs typeface="Times New Roman" panose="02020603050405020304" pitchFamily="18" charset="0"/>
              </a:rPr>
              <a:t>                    On-going ( 2024- 2025)  </a:t>
            </a:r>
          </a:p>
          <a:p>
            <a:pPr algn="l"/>
            <a:r>
              <a:rPr lang="en-US" sz="1250" b="1" dirty="0">
                <a:latin typeface="Times New Roman" panose="02020603050405020304" pitchFamily="18" charset="0"/>
                <a:cs typeface="Times New Roman" panose="02020603050405020304" pitchFamily="18" charset="0"/>
              </a:rPr>
              <a:t> </a:t>
            </a:r>
          </a:p>
        </p:txBody>
      </p:sp>
      <p:sp>
        <p:nvSpPr>
          <p:cNvPr id="2" name="Rectangle 1"/>
          <p:cNvSpPr/>
          <p:nvPr/>
        </p:nvSpPr>
        <p:spPr>
          <a:xfrm>
            <a:off x="4724400" y="1066800"/>
            <a:ext cx="643125" cy="369332"/>
          </a:xfrm>
          <a:prstGeom prst="rect">
            <a:avLst/>
          </a:prstGeom>
        </p:spPr>
        <p:txBody>
          <a:bodyPr wrap="none">
            <a:sp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Photo</a:t>
            </a:r>
            <a:r>
              <a:rPr lang="en-US" b="1" dirty="0">
                <a:solidFill>
                  <a:srgbClr val="002060"/>
                </a:solidFill>
                <a:latin typeface="Times New Roman" panose="02020603050405020304" pitchFamily="18" charset="0"/>
                <a:cs typeface="Times New Roman" panose="02020603050405020304" pitchFamily="18" charset="0"/>
              </a:rPr>
              <a:t> </a:t>
            </a:r>
            <a:endParaRPr lang="en-US" dirty="0">
              <a:solidFill>
                <a:schemeClr val="tx1"/>
              </a:solidFill>
              <a:latin typeface="Times New Roman" panose="02020603050405020304" pitchFamily="18" charset="0"/>
              <a:cs typeface="Times New Roman" panose="02020603050405020304" pitchFamily="18" charset="0"/>
            </a:endParaRPr>
          </a:p>
        </p:txBody>
      </p:sp>
      <p:pic>
        <p:nvPicPr>
          <p:cNvPr id="1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t="22980"/>
          <a:stretch>
            <a:fillRect/>
          </a:stretch>
        </p:blipFill>
        <p:spPr bwMode="auto">
          <a:xfrm>
            <a:off x="4724400" y="1143000"/>
            <a:ext cx="3805033" cy="2910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0417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1066800"/>
            <a:ext cx="3962400" cy="2971800"/>
          </a:xfrm>
          <a:noFill/>
          <a:ln w="38100">
            <a:solidFill>
              <a:srgbClr val="002060"/>
            </a:solidFill>
          </a:ln>
        </p:spPr>
        <p:txBody>
          <a:bodyPr>
            <a:no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Abstract</a:t>
            </a:r>
            <a:r>
              <a:rPr lang="en-US" sz="1250" b="1" dirty="0">
                <a:solidFill>
                  <a:srgbClr val="002060"/>
                </a:solidFill>
                <a:latin typeface="Times New Roman" panose="02020603050405020304" pitchFamily="18" charset="0"/>
                <a:cs typeface="Times New Roman" panose="02020603050405020304" pitchFamily="18" charset="0"/>
              </a:rPr>
              <a:t> </a:t>
            </a:r>
            <a:endParaRPr lang="en-US" sz="1250" dirty="0">
              <a:solidFill>
                <a:schemeClr val="tx1"/>
              </a:solidFill>
              <a:latin typeface="Times New Roman" panose="02020603050405020304" pitchFamily="18" charset="0"/>
              <a:cs typeface="Times New Roman" panose="02020603050405020304" pitchFamily="18" charset="0"/>
            </a:endParaRPr>
          </a:p>
          <a:p>
            <a:pPr algn="just"/>
            <a:r>
              <a:rPr lang="en-US" sz="1250" dirty="0">
                <a:solidFill>
                  <a:schemeClr val="tx1"/>
                </a:solidFill>
                <a:latin typeface="Times New Roman" panose="02020603050405020304" pitchFamily="18" charset="0"/>
                <a:cs typeface="Times New Roman" panose="02020603050405020304" pitchFamily="18" charset="0"/>
              </a:rPr>
              <a:t>	</a:t>
            </a:r>
          </a:p>
          <a:p>
            <a:pPr algn="just"/>
            <a:r>
              <a:rPr lang="en-US" sz="1250" dirty="0">
                <a:solidFill>
                  <a:schemeClr val="tx1"/>
                </a:solidFill>
                <a:latin typeface="Times New Roman" panose="02020603050405020304" pitchFamily="18" charset="0"/>
                <a:cs typeface="Times New Roman" panose="02020603050405020304" pitchFamily="18" charset="0"/>
              </a:rPr>
              <a:t>This research delves into the performance analysis of bifacial photovoltaic (PV) modules under varying tilt angles and albedo conditions. The study investigates the impact of these factors on energy generation, aiming to optimize system efficiency and maximize power output. Through rigorous experimentation and data analysis, the optimal tilt angle and ground surface characteristics for enhanced bifacial PV performance are explored. The findings of this study provide valuable insights for the deployment of bifacial PV systems in diverse environmental conditions, contributing to the advancement of renewable energy technologies.</a:t>
            </a:r>
          </a:p>
          <a:p>
            <a:pPr algn="just"/>
            <a:endParaRPr lang="en-US" sz="1250" b="1" u="sng" dirty="0">
              <a:solidFill>
                <a:srgbClr val="002060"/>
              </a:solidFill>
              <a:latin typeface="Times New Roman" panose="02020603050405020304" pitchFamily="18" charset="0"/>
              <a:cs typeface="Times New Roman" panose="02020603050405020304" pitchFamily="18" charset="0"/>
            </a:endParaRPr>
          </a:p>
        </p:txBody>
      </p:sp>
      <p:sp>
        <p:nvSpPr>
          <p:cNvPr id="4" name="Subtitle 2"/>
          <p:cNvSpPr txBox="1">
            <a:spLocks/>
          </p:cNvSpPr>
          <p:nvPr/>
        </p:nvSpPr>
        <p:spPr>
          <a:xfrm>
            <a:off x="4648200" y="1066800"/>
            <a:ext cx="3962400" cy="2971800"/>
          </a:xfrm>
          <a:prstGeom prst="rect">
            <a:avLst/>
          </a:prstGeom>
          <a:ln w="38100">
            <a:solidFill>
              <a:srgbClr val="002060"/>
            </a:solidFill>
          </a:ln>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400" b="1" u="sng" dirty="0">
              <a:solidFill>
                <a:srgbClr val="002060"/>
              </a:solidFill>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533400" y="48768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Outcomes : </a:t>
            </a:r>
          </a:p>
          <a:p>
            <a:pPr algn="l"/>
            <a:r>
              <a:rPr lang="en-US" sz="1250" b="1" dirty="0">
                <a:latin typeface="Times New Roman" panose="02020603050405020304" pitchFamily="18" charset="0"/>
                <a:cs typeface="Times New Roman" panose="02020603050405020304" pitchFamily="18" charset="0"/>
              </a:rPr>
              <a:t>                       1 publication in Applied Energy (I.F-10.1), Work featured in PV Magazine, USA. </a:t>
            </a:r>
          </a:p>
          <a:p>
            <a:pPr algn="l"/>
            <a:r>
              <a:rPr lang="en-US" sz="1250" b="1" dirty="0">
                <a:latin typeface="Times New Roman" panose="02020603050405020304" pitchFamily="18" charset="0"/>
                <a:cs typeface="Times New Roman" panose="02020603050405020304" pitchFamily="18" charset="0"/>
              </a:rPr>
              <a:t>	</a:t>
            </a:r>
          </a:p>
        </p:txBody>
      </p:sp>
      <p:sp>
        <p:nvSpPr>
          <p:cNvPr id="6" name="Title 1"/>
          <p:cNvSpPr txBox="1">
            <a:spLocks/>
          </p:cNvSpPr>
          <p:nvPr/>
        </p:nvSpPr>
        <p:spPr>
          <a:xfrm>
            <a:off x="533400" y="4191000"/>
            <a:ext cx="3962400" cy="621323"/>
          </a:xfrm>
          <a:prstGeom prst="rect">
            <a:avLst/>
          </a:prstGeom>
          <a:ln w="19050">
            <a:solidFill>
              <a:schemeClr val="tx1"/>
            </a:solidFill>
          </a:ln>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Funded by : </a:t>
            </a:r>
          </a:p>
          <a:p>
            <a:pPr algn="l"/>
            <a:r>
              <a:rPr lang="en-US" sz="1250" b="1" dirty="0">
                <a:latin typeface="Times New Roman" panose="02020603050405020304" pitchFamily="18" charset="0"/>
                <a:cs typeface="Times New Roman" panose="02020603050405020304" pitchFamily="18" charset="0"/>
              </a:rPr>
              <a:t>                     VIT Research Fund </a:t>
            </a:r>
          </a:p>
          <a:p>
            <a:pPr algn="l"/>
            <a:r>
              <a:rPr lang="en-US" sz="1250" b="1" dirty="0">
                <a:latin typeface="Times New Roman" panose="02020603050405020304" pitchFamily="18" charset="0"/>
                <a:cs typeface="Times New Roman" panose="02020603050405020304" pitchFamily="18" charset="0"/>
              </a:rPr>
              <a:t>                    </a:t>
            </a:r>
          </a:p>
          <a:p>
            <a:pPr algn="l"/>
            <a:r>
              <a:rPr lang="en-US" sz="1250" b="1" dirty="0">
                <a:latin typeface="Times New Roman" panose="02020603050405020304" pitchFamily="18" charset="0"/>
                <a:cs typeface="Times New Roman" panose="02020603050405020304" pitchFamily="18" charset="0"/>
              </a:rPr>
              <a:t> </a:t>
            </a:r>
          </a:p>
        </p:txBody>
      </p:sp>
      <p:sp>
        <p:nvSpPr>
          <p:cNvPr id="7" name="Title 1"/>
          <p:cNvSpPr txBox="1">
            <a:spLocks/>
          </p:cNvSpPr>
          <p:nvPr/>
        </p:nvSpPr>
        <p:spPr>
          <a:xfrm>
            <a:off x="533400" y="57912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Contact Details:    </a:t>
            </a:r>
            <a:r>
              <a:rPr lang="pt-BR" sz="1250" b="1" dirty="0">
                <a:latin typeface="Times New Roman" panose="02020603050405020304" pitchFamily="18" charset="0"/>
                <a:cs typeface="Times New Roman" panose="02020603050405020304" pitchFamily="18" charset="0"/>
              </a:rPr>
              <a:t>Dr. Suprava Chakraborty</a:t>
            </a:r>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                               Associate Professor Grade-2 </a:t>
            </a:r>
          </a:p>
          <a:p>
            <a:pPr algn="l"/>
            <a:r>
              <a:rPr lang="en-US" sz="1250" b="1" dirty="0">
                <a:latin typeface="Times New Roman" panose="02020603050405020304" pitchFamily="18" charset="0"/>
                <a:cs typeface="Times New Roman" panose="02020603050405020304" pitchFamily="18" charset="0"/>
              </a:rPr>
              <a:t>                               </a:t>
            </a:r>
            <a:r>
              <a:rPr lang="pt-BR" sz="1250" b="1" dirty="0">
                <a:latin typeface="Times New Roman" panose="02020603050405020304" pitchFamily="18" charset="0"/>
                <a:cs typeface="Times New Roman" panose="02020603050405020304" pitchFamily="18" charset="0"/>
                <a:hlinkClick r:id="rId2"/>
              </a:rPr>
              <a:t>suprava.chakraborty@vit.ac.in</a:t>
            </a:r>
            <a:r>
              <a:rPr lang="pt-BR" sz="1250" b="1" dirty="0">
                <a:latin typeface="Times New Roman" panose="02020603050405020304" pitchFamily="18" charset="0"/>
                <a:cs typeface="Times New Roman" panose="02020603050405020304" pitchFamily="18" charset="0"/>
              </a:rPr>
              <a:t>  </a:t>
            </a:r>
          </a:p>
        </p:txBody>
      </p:sp>
      <p:sp>
        <p:nvSpPr>
          <p:cNvPr id="9" name="Rectangle 8"/>
          <p:cNvSpPr/>
          <p:nvPr/>
        </p:nvSpPr>
        <p:spPr>
          <a:xfrm>
            <a:off x="152400" y="152400"/>
            <a:ext cx="8839200" cy="6553200"/>
          </a:xfrm>
          <a:prstGeom prst="rect">
            <a:avLst/>
          </a:prstGeom>
          <a:noFill/>
          <a:ln w="111125"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57200" y="298965"/>
            <a:ext cx="8305800" cy="666809"/>
          </a:xfrm>
          <a:prstGeom prst="roundRect">
            <a:avLst/>
          </a:prstGeom>
          <a:solidFill>
            <a:srgbClr val="92D050"/>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Aft>
                <a:spcPts val="600"/>
              </a:spcAft>
            </a:pPr>
            <a:r>
              <a:rPr lang="en-US" sz="1600" b="1" dirty="0">
                <a:solidFill>
                  <a:schemeClr val="tx1"/>
                </a:solidFill>
                <a:latin typeface="Times New Roman" panose="02020603050405020304" pitchFamily="18" charset="0"/>
                <a:cs typeface="Times New Roman" panose="02020603050405020304" pitchFamily="18" charset="0"/>
              </a:rPr>
              <a:t>Performance analysis of Bifacial PV module at different tilt angle and albedo condition : 2024</a:t>
            </a:r>
          </a:p>
        </p:txBody>
      </p:sp>
      <p:sp>
        <p:nvSpPr>
          <p:cNvPr id="13" name="Title 1"/>
          <p:cNvSpPr txBox="1">
            <a:spLocks/>
          </p:cNvSpPr>
          <p:nvPr/>
        </p:nvSpPr>
        <p:spPr>
          <a:xfrm>
            <a:off x="4648200" y="4191000"/>
            <a:ext cx="3962400" cy="621323"/>
          </a:xfrm>
          <a:prstGeom prst="rect">
            <a:avLst/>
          </a:prstGeom>
          <a:ln w="19050">
            <a:solidFill>
              <a:schemeClr val="tx1"/>
            </a:solidFill>
          </a:ln>
          <a:effectLst/>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Status: </a:t>
            </a:r>
          </a:p>
          <a:p>
            <a:pPr algn="l"/>
            <a:r>
              <a:rPr lang="en-US" sz="1250" b="1" dirty="0">
                <a:latin typeface="Times New Roman" panose="02020603050405020304" pitchFamily="18" charset="0"/>
                <a:cs typeface="Times New Roman" panose="02020603050405020304" pitchFamily="18" charset="0"/>
              </a:rPr>
              <a:t>                    On-going ( 2024- 2025)  </a:t>
            </a:r>
          </a:p>
          <a:p>
            <a:pPr algn="l"/>
            <a:r>
              <a:rPr lang="en-US" sz="1250" b="1" dirty="0">
                <a:latin typeface="Times New Roman" panose="02020603050405020304" pitchFamily="18" charset="0"/>
                <a:cs typeface="Times New Roman" panose="02020603050405020304" pitchFamily="18" charset="0"/>
              </a:rPr>
              <a:t> </a:t>
            </a:r>
          </a:p>
        </p:txBody>
      </p:sp>
      <p:pic>
        <p:nvPicPr>
          <p:cNvPr id="10" name="Picture 9">
            <a:extLst>
              <a:ext uri="{FF2B5EF4-FFF2-40B4-BE49-F238E27FC236}">
                <a16:creationId xmlns:a16="http://schemas.microsoft.com/office/drawing/2014/main" id="{6F72B79A-11D7-7631-D566-CE6657D39965}"/>
              </a:ext>
            </a:extLst>
          </p:cNvPr>
          <p:cNvPicPr>
            <a:picLocks noChangeAspect="1"/>
          </p:cNvPicPr>
          <p:nvPr/>
        </p:nvPicPr>
        <p:blipFill>
          <a:blip r:embed="rId3"/>
          <a:stretch>
            <a:fillRect/>
          </a:stretch>
        </p:blipFill>
        <p:spPr>
          <a:xfrm>
            <a:off x="5159119" y="1143000"/>
            <a:ext cx="1394081" cy="1330531"/>
          </a:xfrm>
          <a:prstGeom prst="rect">
            <a:avLst/>
          </a:prstGeom>
          <a:ln w="28575">
            <a:solidFill>
              <a:srgbClr val="002060"/>
            </a:solidFill>
          </a:ln>
        </p:spPr>
      </p:pic>
      <p:pic>
        <p:nvPicPr>
          <p:cNvPr id="11" name="Picture 10">
            <a:extLst>
              <a:ext uri="{FF2B5EF4-FFF2-40B4-BE49-F238E27FC236}">
                <a16:creationId xmlns:a16="http://schemas.microsoft.com/office/drawing/2014/main" id="{AEA118D4-4A5C-4B08-25E4-D69588F48A87}"/>
              </a:ext>
            </a:extLst>
          </p:cNvPr>
          <p:cNvPicPr>
            <a:picLocks noChangeAspect="1"/>
          </p:cNvPicPr>
          <p:nvPr/>
        </p:nvPicPr>
        <p:blipFill>
          <a:blip r:embed="rId4"/>
          <a:stretch>
            <a:fillRect/>
          </a:stretch>
        </p:blipFill>
        <p:spPr>
          <a:xfrm>
            <a:off x="6809654" y="1143000"/>
            <a:ext cx="1419946" cy="1353887"/>
          </a:xfrm>
          <a:prstGeom prst="rect">
            <a:avLst/>
          </a:prstGeom>
          <a:ln w="28575">
            <a:solidFill>
              <a:srgbClr val="002060"/>
            </a:solidFill>
          </a:ln>
        </p:spPr>
      </p:pic>
      <p:pic>
        <p:nvPicPr>
          <p:cNvPr id="12" name="Picture 11">
            <a:extLst>
              <a:ext uri="{FF2B5EF4-FFF2-40B4-BE49-F238E27FC236}">
                <a16:creationId xmlns:a16="http://schemas.microsoft.com/office/drawing/2014/main" id="{F9112885-0D9D-9AB1-1AC4-AC1F7B4EAB3C}"/>
              </a:ext>
            </a:extLst>
          </p:cNvPr>
          <p:cNvPicPr>
            <a:picLocks noChangeAspect="1"/>
          </p:cNvPicPr>
          <p:nvPr/>
        </p:nvPicPr>
        <p:blipFill>
          <a:blip r:embed="rId5"/>
          <a:stretch>
            <a:fillRect/>
          </a:stretch>
        </p:blipFill>
        <p:spPr>
          <a:xfrm>
            <a:off x="5181600" y="2631869"/>
            <a:ext cx="1371599" cy="1330531"/>
          </a:xfrm>
          <a:prstGeom prst="rect">
            <a:avLst/>
          </a:prstGeom>
          <a:ln w="28575">
            <a:solidFill>
              <a:srgbClr val="002060"/>
            </a:solidFill>
          </a:ln>
        </p:spPr>
      </p:pic>
      <p:pic>
        <p:nvPicPr>
          <p:cNvPr id="14" name="Picture 13">
            <a:extLst>
              <a:ext uri="{FF2B5EF4-FFF2-40B4-BE49-F238E27FC236}">
                <a16:creationId xmlns:a16="http://schemas.microsoft.com/office/drawing/2014/main" id="{9396453C-F8F4-BAB1-AD9E-F9DF1996CF31}"/>
              </a:ext>
            </a:extLst>
          </p:cNvPr>
          <p:cNvPicPr>
            <a:picLocks noChangeAspect="1"/>
          </p:cNvPicPr>
          <p:nvPr/>
        </p:nvPicPr>
        <p:blipFill>
          <a:blip r:embed="rId6"/>
          <a:stretch>
            <a:fillRect/>
          </a:stretch>
        </p:blipFill>
        <p:spPr>
          <a:xfrm>
            <a:off x="6858001" y="2603365"/>
            <a:ext cx="1371599" cy="1359035"/>
          </a:xfrm>
          <a:prstGeom prst="rect">
            <a:avLst/>
          </a:prstGeom>
          <a:ln w="28575">
            <a:solidFill>
              <a:srgbClr val="002060"/>
            </a:solidFill>
          </a:ln>
        </p:spPr>
      </p:pic>
    </p:spTree>
    <p:extLst>
      <p:ext uri="{BB962C8B-B14F-4D97-AF65-F5344CB8AC3E}">
        <p14:creationId xmlns:p14="http://schemas.microsoft.com/office/powerpoint/2010/main" val="2210025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1066800"/>
            <a:ext cx="3962400" cy="2971800"/>
          </a:xfrm>
          <a:noFill/>
          <a:ln w="38100">
            <a:solidFill>
              <a:srgbClr val="002060"/>
            </a:solidFill>
          </a:ln>
        </p:spPr>
        <p:txBody>
          <a:bodyPr>
            <a:no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Abstract</a:t>
            </a:r>
            <a:r>
              <a:rPr lang="en-US" sz="1250" b="1" dirty="0">
                <a:solidFill>
                  <a:srgbClr val="002060"/>
                </a:solidFill>
                <a:latin typeface="Times New Roman" panose="02020603050405020304" pitchFamily="18" charset="0"/>
                <a:cs typeface="Times New Roman" panose="02020603050405020304" pitchFamily="18" charset="0"/>
              </a:rPr>
              <a:t>  </a:t>
            </a:r>
          </a:p>
          <a:p>
            <a:pPr algn="just"/>
            <a:endParaRPr lang="en-US" sz="1250" b="1" dirty="0">
              <a:solidFill>
                <a:srgbClr val="002060"/>
              </a:solidFill>
              <a:latin typeface="Times New Roman" panose="02020603050405020304" pitchFamily="18" charset="0"/>
              <a:cs typeface="Times New Roman" panose="02020603050405020304" pitchFamily="18" charset="0"/>
            </a:endParaRPr>
          </a:p>
          <a:p>
            <a:pPr algn="just"/>
            <a:r>
              <a:rPr lang="en-US" sz="1250" dirty="0">
                <a:solidFill>
                  <a:schemeClr val="tx1"/>
                </a:solidFill>
                <a:latin typeface="Times New Roman" pitchFamily="18" charset="0"/>
                <a:cs typeface="Times New Roman" pitchFamily="18" charset="0"/>
              </a:rPr>
              <a:t>This research focuses on developing advanced thermal management and control strategies for Electric Vehicle (EV) charging systems. Key features include real-time thermal monitoring to prevent overheating, intelligent charging algorithms to maximize energy utilization, and adaptive control for seamless integration with grid-connected and standalone photovoltaic (PV) systems. These innovations contribute to the sustainable and efficient deployment of electric vehicles.</a:t>
            </a:r>
          </a:p>
          <a:p>
            <a:pPr algn="just"/>
            <a:endParaRPr lang="en-US" sz="1250" dirty="0">
              <a:solidFill>
                <a:schemeClr val="tx1"/>
              </a:solidFill>
              <a:latin typeface="Times New Roman" pitchFamily="18" charset="0"/>
              <a:cs typeface="Times New Roman" pitchFamily="18" charset="0"/>
            </a:endParaRPr>
          </a:p>
          <a:p>
            <a:pPr algn="just"/>
            <a:r>
              <a:rPr lang="en-US" sz="1250" dirty="0">
                <a:solidFill>
                  <a:schemeClr val="tx1"/>
                </a:solidFill>
                <a:latin typeface="Times New Roman" pitchFamily="18" charset="0"/>
                <a:cs typeface="Times New Roman" pitchFamily="18" charset="0"/>
              </a:rPr>
              <a:t>	</a:t>
            </a:r>
            <a:endParaRPr lang="en-US" sz="1250" b="1" u="sng" dirty="0">
              <a:solidFill>
                <a:schemeClr val="tx1"/>
              </a:solidFill>
              <a:latin typeface="Times New Roman" pitchFamily="18" charset="0"/>
              <a:cs typeface="Times New Roman" pitchFamily="18" charset="0"/>
            </a:endParaRPr>
          </a:p>
        </p:txBody>
      </p:sp>
      <p:sp>
        <p:nvSpPr>
          <p:cNvPr id="4" name="Subtitle 2"/>
          <p:cNvSpPr txBox="1">
            <a:spLocks/>
          </p:cNvSpPr>
          <p:nvPr/>
        </p:nvSpPr>
        <p:spPr>
          <a:xfrm>
            <a:off x="4648200" y="1066800"/>
            <a:ext cx="3962400" cy="2971800"/>
          </a:xfrm>
          <a:prstGeom prst="rect">
            <a:avLst/>
          </a:prstGeom>
          <a:ln w="38100">
            <a:solidFill>
              <a:srgbClr val="002060"/>
            </a:solidFill>
          </a:ln>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400" b="1" u="sng" dirty="0">
              <a:solidFill>
                <a:srgbClr val="002060"/>
              </a:solidFill>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533400" y="4876800"/>
            <a:ext cx="8077200" cy="762000"/>
          </a:xfrm>
          <a:prstGeom prst="rect">
            <a:avLst/>
          </a:prstGeom>
          <a:ln w="1905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1250" b="1" dirty="0">
                <a:latin typeface="Times New Roman" panose="02020603050405020304" pitchFamily="18" charset="0"/>
                <a:cs typeface="Times New Roman" panose="02020603050405020304" pitchFamily="18" charset="0"/>
              </a:rPr>
              <a:t>Outcomes : </a:t>
            </a:r>
          </a:p>
          <a:p>
            <a:pPr algn="l">
              <a:buFont typeface="Arial" pitchFamily="34" charset="0"/>
              <a:buChar char="•"/>
            </a:pPr>
            <a:r>
              <a:rPr lang="en-US" sz="1250" b="1" dirty="0">
                <a:latin typeface="Times New Roman" panose="02020603050405020304" pitchFamily="18" charset="0"/>
                <a:cs typeface="Times New Roman" panose="02020603050405020304" pitchFamily="18" charset="0"/>
              </a:rPr>
              <a:t>Patent Granted :Portable wind-solar powered EV charging station, </a:t>
            </a:r>
            <a:r>
              <a:rPr lang="en-US" sz="1250" dirty="0">
                <a:latin typeface="Times New Roman" pitchFamily="18" charset="0"/>
                <a:cs typeface="Times New Roman" pitchFamily="18" charset="0"/>
              </a:rPr>
              <a:t> 400576-001</a:t>
            </a:r>
          </a:p>
          <a:p>
            <a:pPr algn="just">
              <a:buFont typeface="Arial" pitchFamily="34" charset="0"/>
              <a:buChar char="•"/>
            </a:pPr>
            <a:r>
              <a:rPr lang="en-US" sz="1250" b="1" dirty="0">
                <a:latin typeface="Times New Roman" pitchFamily="18" charset="0"/>
                <a:cs typeface="Times New Roman" pitchFamily="18" charset="0"/>
              </a:rPr>
              <a:t>Patent Filled: Renewable energy mounting system, </a:t>
            </a:r>
            <a:r>
              <a:rPr lang="en-US" sz="1250" dirty="0">
                <a:latin typeface="Times New Roman" pitchFamily="18" charset="0"/>
                <a:cs typeface="Times New Roman" pitchFamily="18" charset="0"/>
              </a:rPr>
              <a:t> 417596-001</a:t>
            </a:r>
            <a:endParaRPr lang="en-US" sz="1250" b="1" dirty="0">
              <a:latin typeface="Times New Roman" pitchFamily="18" charset="0"/>
              <a:cs typeface="Times New Roman" pitchFamily="18" charset="0"/>
            </a:endParaRPr>
          </a:p>
          <a:p>
            <a:pPr algn="l"/>
            <a:r>
              <a:rPr lang="en-US" sz="1250" b="1" dirty="0">
                <a:latin typeface="Times New Roman" pitchFamily="18" charset="0"/>
                <a:cs typeface="Times New Roman" pitchFamily="18" charset="0"/>
              </a:rPr>
              <a:t>	</a:t>
            </a:r>
          </a:p>
        </p:txBody>
      </p:sp>
      <p:sp>
        <p:nvSpPr>
          <p:cNvPr id="6" name="Title 1"/>
          <p:cNvSpPr txBox="1">
            <a:spLocks/>
          </p:cNvSpPr>
          <p:nvPr/>
        </p:nvSpPr>
        <p:spPr>
          <a:xfrm>
            <a:off x="533400" y="4191000"/>
            <a:ext cx="3962400" cy="621323"/>
          </a:xfrm>
          <a:prstGeom prst="rect">
            <a:avLst/>
          </a:prstGeom>
          <a:ln w="19050">
            <a:solidFill>
              <a:schemeClr val="tx1"/>
            </a:solidFill>
          </a:ln>
          <a:effectLst/>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Funded by : VIT SEED FUND</a:t>
            </a:r>
          </a:p>
          <a:p>
            <a:pPr algn="l"/>
            <a:r>
              <a:rPr lang="en-US" sz="1250" b="1" dirty="0">
                <a:latin typeface="Times New Roman" panose="02020603050405020304" pitchFamily="18" charset="0"/>
                <a:cs typeface="Times New Roman" panose="02020603050405020304" pitchFamily="18" charset="0"/>
              </a:rPr>
              <a:t>                    </a:t>
            </a:r>
          </a:p>
          <a:p>
            <a:pPr algn="l"/>
            <a:r>
              <a:rPr lang="en-US" sz="1250" b="1" dirty="0">
                <a:latin typeface="Times New Roman" panose="02020603050405020304" pitchFamily="18" charset="0"/>
                <a:cs typeface="Times New Roman" panose="02020603050405020304" pitchFamily="18" charset="0"/>
              </a:rPr>
              <a:t> </a:t>
            </a:r>
          </a:p>
        </p:txBody>
      </p:sp>
      <p:sp>
        <p:nvSpPr>
          <p:cNvPr id="7" name="Title 1"/>
          <p:cNvSpPr txBox="1">
            <a:spLocks/>
          </p:cNvSpPr>
          <p:nvPr/>
        </p:nvSpPr>
        <p:spPr>
          <a:xfrm>
            <a:off x="533400" y="57912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Contact Details:    Dr. Santanu Kumar Dash</a:t>
            </a:r>
          </a:p>
          <a:p>
            <a:pPr algn="l"/>
            <a:r>
              <a:rPr lang="en-US" sz="1250" b="1" dirty="0">
                <a:latin typeface="Times New Roman" panose="02020603050405020304" pitchFamily="18" charset="0"/>
                <a:cs typeface="Times New Roman" panose="02020603050405020304" pitchFamily="18" charset="0"/>
              </a:rPr>
              <a:t>                                Assistant Professor Senior Grade-2 </a:t>
            </a:r>
          </a:p>
          <a:p>
            <a:pPr algn="l"/>
            <a:r>
              <a:rPr lang="en-US" sz="1250" b="1" dirty="0">
                <a:solidFill>
                  <a:srgbClr val="0000FF"/>
                </a:solidFill>
                <a:latin typeface="Times New Roman" panose="02020603050405020304" pitchFamily="18" charset="0"/>
                <a:cs typeface="Times New Roman" panose="02020603050405020304" pitchFamily="18" charset="0"/>
              </a:rPr>
              <a:t>                               </a:t>
            </a:r>
            <a:r>
              <a:rPr lang="en-US" sz="1250" b="1" u="sng" dirty="0">
                <a:solidFill>
                  <a:srgbClr val="0000FF"/>
                </a:solidFill>
                <a:latin typeface="Times New Roman" panose="02020603050405020304" pitchFamily="18" charset="0"/>
                <a:cs typeface="Times New Roman" panose="02020603050405020304" pitchFamily="18" charset="0"/>
              </a:rPr>
              <a:t>santanukumar.dash@vit.ac.in</a:t>
            </a:r>
            <a:endParaRPr lang="en-US" sz="1250" b="1" dirty="0">
              <a:solidFill>
                <a:srgbClr val="0000FF"/>
              </a:solidFill>
              <a:latin typeface="Times New Roman" panose="02020603050405020304" pitchFamily="18" charset="0"/>
              <a:cs typeface="Times New Roman" panose="02020603050405020304" pitchFamily="18" charset="0"/>
            </a:endParaRPr>
          </a:p>
        </p:txBody>
      </p:sp>
      <p:sp>
        <p:nvSpPr>
          <p:cNvPr id="9" name="Rectangle 8"/>
          <p:cNvSpPr/>
          <p:nvPr/>
        </p:nvSpPr>
        <p:spPr>
          <a:xfrm>
            <a:off x="152400" y="152400"/>
            <a:ext cx="8839200" cy="6553200"/>
          </a:xfrm>
          <a:prstGeom prst="rect">
            <a:avLst/>
          </a:prstGeom>
          <a:noFill/>
          <a:ln w="111125"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57200" y="298965"/>
            <a:ext cx="8305800" cy="666809"/>
          </a:xfrm>
          <a:prstGeom prst="roundRect">
            <a:avLst/>
          </a:prstGeom>
          <a:solidFill>
            <a:srgbClr val="92D050"/>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latin typeface="Times New Roman" pitchFamily="18" charset="0"/>
              <a:cs typeface="Times New Roman" pitchFamily="18" charset="0"/>
            </a:endParaRPr>
          </a:p>
          <a:p>
            <a:pPr algn="ctr"/>
            <a:r>
              <a:rPr lang="en-IN" sz="1600" b="1" dirty="0">
                <a:solidFill>
                  <a:schemeClr val="tx1"/>
                </a:solidFill>
                <a:latin typeface="Times New Roman" pitchFamily="18" charset="0"/>
                <a:cs typeface="Times New Roman" pitchFamily="18" charset="0"/>
              </a:rPr>
              <a:t>Active thermal management based Smart charge controller for EV application : 2024</a:t>
            </a:r>
            <a:r>
              <a:rPr lang="en-US" sz="1600" dirty="0">
                <a:solidFill>
                  <a:srgbClr val="FF0000"/>
                </a:solidFill>
                <a:latin typeface="Times New Roman" pitchFamily="18" charset="0"/>
                <a:cs typeface="Times New Roman" pitchFamily="18" charset="0"/>
              </a:rPr>
              <a:t> </a:t>
            </a:r>
          </a:p>
          <a:p>
            <a:pPr algn="ctr"/>
            <a:endParaRPr lang="en-US" dirty="0"/>
          </a:p>
        </p:txBody>
      </p:sp>
      <p:sp>
        <p:nvSpPr>
          <p:cNvPr id="13" name="Title 1"/>
          <p:cNvSpPr txBox="1">
            <a:spLocks/>
          </p:cNvSpPr>
          <p:nvPr/>
        </p:nvSpPr>
        <p:spPr>
          <a:xfrm>
            <a:off x="4648200" y="4191000"/>
            <a:ext cx="3962400" cy="621323"/>
          </a:xfrm>
          <a:prstGeom prst="rect">
            <a:avLst/>
          </a:prstGeom>
          <a:ln w="19050">
            <a:solidFill>
              <a:schemeClr val="tx1"/>
            </a:solidFill>
          </a:ln>
          <a:effectLst/>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Status: </a:t>
            </a:r>
          </a:p>
          <a:p>
            <a:pPr algn="l"/>
            <a:r>
              <a:rPr lang="en-US" sz="1250" b="1" dirty="0">
                <a:latin typeface="Times New Roman" panose="02020603050405020304" pitchFamily="18" charset="0"/>
                <a:cs typeface="Times New Roman" panose="02020603050405020304" pitchFamily="18" charset="0"/>
              </a:rPr>
              <a:t>                    On-going ( 2024- 2025)  </a:t>
            </a:r>
          </a:p>
          <a:p>
            <a:pPr algn="l"/>
            <a:r>
              <a:rPr lang="en-US" sz="1250" b="1" dirty="0">
                <a:latin typeface="Times New Roman" panose="02020603050405020304" pitchFamily="18" charset="0"/>
                <a:cs typeface="Times New Roman" panose="02020603050405020304" pitchFamily="18" charset="0"/>
              </a:rPr>
              <a:t> </a:t>
            </a:r>
          </a:p>
        </p:txBody>
      </p:sp>
      <p:sp>
        <p:nvSpPr>
          <p:cNvPr id="2" name="Rectangle 1"/>
          <p:cNvSpPr/>
          <p:nvPr/>
        </p:nvSpPr>
        <p:spPr>
          <a:xfrm>
            <a:off x="4724400" y="1066800"/>
            <a:ext cx="643125" cy="369332"/>
          </a:xfrm>
          <a:prstGeom prst="rect">
            <a:avLst/>
          </a:prstGeom>
        </p:spPr>
        <p:txBody>
          <a:bodyPr wrap="none">
            <a:sp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Photo</a:t>
            </a:r>
            <a:r>
              <a:rPr lang="en-US" b="1" dirty="0">
                <a:solidFill>
                  <a:srgbClr val="002060"/>
                </a:solidFill>
                <a:latin typeface="Times New Roman" panose="02020603050405020304" pitchFamily="18" charset="0"/>
                <a:cs typeface="Times New Roman" panose="02020603050405020304" pitchFamily="18" charset="0"/>
              </a:rPr>
              <a:t> </a:t>
            </a:r>
            <a:endParaRPr lang="en-US" dirty="0">
              <a:solidFill>
                <a:schemeClr val="tx1"/>
              </a:solidFill>
              <a:latin typeface="Times New Roman" panose="02020603050405020304" pitchFamily="18" charset="0"/>
              <a:cs typeface="Times New Roman" panose="02020603050405020304" pitchFamily="18" charset="0"/>
            </a:endParaRPr>
          </a:p>
        </p:txBody>
      </p:sp>
      <p:pic>
        <p:nvPicPr>
          <p:cNvPr id="11" name="Picture 2" descr="F:\TIFAC-CORE\Performance review_files\2023\PRODUCT Developed\Sanjay\WhatsApp Image 2023-07-09 at 11.28.26.jpeg"/>
          <p:cNvPicPr>
            <a:picLocks noChangeAspect="1" noChangeArrowheads="1"/>
          </p:cNvPicPr>
          <p:nvPr/>
        </p:nvPicPr>
        <p:blipFill>
          <a:blip r:embed="rId2" cstate="print"/>
          <a:srcRect/>
          <a:stretch>
            <a:fillRect/>
          </a:stretch>
        </p:blipFill>
        <p:spPr bwMode="auto">
          <a:xfrm>
            <a:off x="5334000" y="1143000"/>
            <a:ext cx="3173412" cy="1295400"/>
          </a:xfrm>
          <a:prstGeom prst="rect">
            <a:avLst/>
          </a:prstGeom>
          <a:noFill/>
          <a:ln w="9525">
            <a:noFill/>
            <a:miter lim="800000"/>
            <a:headEnd/>
            <a:tailEnd/>
          </a:ln>
        </p:spPr>
      </p:pic>
      <p:pic>
        <p:nvPicPr>
          <p:cNvPr id="12" name="Picture 1" descr="F:\TIFAC-CORE\Performance review_files\2023\PRODUCT Developed\Sanjay\WhatsApp Image 2023-07-09 at 11.28.48.jpeg"/>
          <p:cNvPicPr>
            <a:picLocks noChangeAspect="1" noChangeArrowheads="1"/>
          </p:cNvPicPr>
          <p:nvPr/>
        </p:nvPicPr>
        <p:blipFill>
          <a:blip r:embed="rId3" cstate="print"/>
          <a:srcRect/>
          <a:stretch>
            <a:fillRect/>
          </a:stretch>
        </p:blipFill>
        <p:spPr bwMode="auto">
          <a:xfrm>
            <a:off x="5334000" y="2438401"/>
            <a:ext cx="3200400" cy="1524000"/>
          </a:xfrm>
          <a:prstGeom prst="rect">
            <a:avLst/>
          </a:prstGeom>
          <a:noFill/>
          <a:ln w="9525">
            <a:noFill/>
            <a:miter lim="800000"/>
            <a:headEnd/>
            <a:tailEnd/>
          </a:ln>
        </p:spPr>
      </p:pic>
    </p:spTree>
    <p:extLst>
      <p:ext uri="{BB962C8B-B14F-4D97-AF65-F5344CB8AC3E}">
        <p14:creationId xmlns:p14="http://schemas.microsoft.com/office/powerpoint/2010/main" val="2906140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1066800"/>
            <a:ext cx="3962400" cy="2971800"/>
          </a:xfrm>
          <a:noFill/>
          <a:ln w="38100">
            <a:solidFill>
              <a:srgbClr val="002060"/>
            </a:solidFill>
          </a:ln>
        </p:spPr>
        <p:txBody>
          <a:bodyPr>
            <a:no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Abstract</a:t>
            </a:r>
            <a:r>
              <a:rPr lang="en-US" sz="1250" b="1" dirty="0">
                <a:solidFill>
                  <a:srgbClr val="002060"/>
                </a:solidFill>
                <a:latin typeface="Times New Roman" panose="02020603050405020304" pitchFamily="18" charset="0"/>
                <a:cs typeface="Times New Roman" panose="02020603050405020304" pitchFamily="18" charset="0"/>
              </a:rPr>
              <a:t> </a:t>
            </a:r>
          </a:p>
          <a:p>
            <a:pPr algn="just"/>
            <a:r>
              <a:rPr lang="en-IN" altLang="en-US" sz="1250" dirty="0">
                <a:solidFill>
                  <a:schemeClr val="tx1"/>
                </a:solidFill>
                <a:latin typeface="Times New Roman" panose="02020603050405020304" pitchFamily="18" charset="0"/>
                <a:cs typeface="Times New Roman" panose="02020603050405020304" pitchFamily="18" charset="0"/>
              </a:rPr>
              <a:t>TIFAC CORE at VIT, Vellore, in collaboration with PSG Tech, Coimbatore, is working on an innovative project to power two- and three-wheelers using green hydrogen through the indigenous development of a 250W Proton Exchange Membrane Fuel Cell (PEMFC) stack. This pioneering initiative, set for completion by May 2025, represents a significant step toward sustainable transportation. The VIT team will focus on optimizing flow channels, conducting numerical simulations for the PEMFC stack, and developing converters and control systems. Prototype development is being guided by the expert team at PSG Tech, utilizing their extensive experience in fuel cell technology.</a:t>
            </a:r>
          </a:p>
          <a:p>
            <a:pPr algn="just"/>
            <a:endParaRPr lang="en-US" sz="1250" dirty="0">
              <a:solidFill>
                <a:schemeClr val="tx1"/>
              </a:solidFill>
              <a:latin typeface="Times New Roman" panose="02020603050405020304" pitchFamily="18" charset="0"/>
              <a:cs typeface="Times New Roman" panose="02020603050405020304" pitchFamily="18" charset="0"/>
            </a:endParaRPr>
          </a:p>
          <a:p>
            <a:pPr algn="just"/>
            <a:r>
              <a:rPr lang="en-US" sz="1250" dirty="0">
                <a:solidFill>
                  <a:schemeClr val="tx1"/>
                </a:solidFill>
                <a:latin typeface="Times New Roman" panose="02020603050405020304" pitchFamily="18" charset="0"/>
                <a:cs typeface="Times New Roman" panose="02020603050405020304" pitchFamily="18" charset="0"/>
              </a:rPr>
              <a:t>	</a:t>
            </a:r>
            <a:endParaRPr lang="en-US" sz="1250" b="1" u="sng" dirty="0">
              <a:solidFill>
                <a:srgbClr val="002060"/>
              </a:solidFill>
              <a:latin typeface="Times New Roman" panose="02020603050405020304" pitchFamily="18" charset="0"/>
              <a:cs typeface="Times New Roman" panose="02020603050405020304" pitchFamily="18" charset="0"/>
            </a:endParaRPr>
          </a:p>
        </p:txBody>
      </p:sp>
      <p:sp>
        <p:nvSpPr>
          <p:cNvPr id="4" name="Subtitle 2"/>
          <p:cNvSpPr txBox="1">
            <a:spLocks/>
          </p:cNvSpPr>
          <p:nvPr/>
        </p:nvSpPr>
        <p:spPr>
          <a:xfrm>
            <a:off x="4648200" y="1066800"/>
            <a:ext cx="3962400" cy="2971800"/>
          </a:xfrm>
          <a:prstGeom prst="rect">
            <a:avLst/>
          </a:prstGeom>
          <a:ln w="38100">
            <a:solidFill>
              <a:srgbClr val="002060"/>
            </a:solidFill>
          </a:ln>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400" b="1" u="sng" dirty="0">
              <a:solidFill>
                <a:srgbClr val="002060"/>
              </a:solidFill>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533400" y="48768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Outcomes :  Part of the work published in Scientific Report Journal, Product will be launched in May 2025</a:t>
            </a:r>
          </a:p>
          <a:p>
            <a:pPr algn="l"/>
            <a:r>
              <a:rPr lang="en-US" sz="1250" b="1" dirty="0">
                <a:latin typeface="Times New Roman" panose="02020603050405020304" pitchFamily="18" charset="0"/>
                <a:cs typeface="Times New Roman" panose="02020603050405020304" pitchFamily="18" charset="0"/>
              </a:rPr>
              <a:t>	</a:t>
            </a:r>
          </a:p>
        </p:txBody>
      </p:sp>
      <p:sp>
        <p:nvSpPr>
          <p:cNvPr id="6" name="Title 1"/>
          <p:cNvSpPr txBox="1">
            <a:spLocks/>
          </p:cNvSpPr>
          <p:nvPr/>
        </p:nvSpPr>
        <p:spPr>
          <a:xfrm>
            <a:off x="533400" y="4191000"/>
            <a:ext cx="3962400" cy="621323"/>
          </a:xfrm>
          <a:prstGeom prst="rect">
            <a:avLst/>
          </a:prstGeom>
          <a:ln w="19050">
            <a:solidFill>
              <a:schemeClr val="tx1"/>
            </a:solidFill>
          </a:ln>
          <a:effectLst/>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Funded by : VIT</a:t>
            </a:r>
          </a:p>
          <a:p>
            <a:pPr algn="l"/>
            <a:r>
              <a:rPr lang="en-US" sz="1250" b="1" dirty="0">
                <a:latin typeface="Times New Roman" panose="02020603050405020304" pitchFamily="18" charset="0"/>
                <a:cs typeface="Times New Roman" panose="02020603050405020304" pitchFamily="18" charset="0"/>
              </a:rPr>
              <a:t>                    </a:t>
            </a:r>
          </a:p>
          <a:p>
            <a:pPr algn="l"/>
            <a:r>
              <a:rPr lang="en-US" sz="1250" b="1" dirty="0">
                <a:latin typeface="Times New Roman" panose="02020603050405020304" pitchFamily="18" charset="0"/>
                <a:cs typeface="Times New Roman" panose="02020603050405020304" pitchFamily="18" charset="0"/>
              </a:rPr>
              <a:t> </a:t>
            </a:r>
          </a:p>
        </p:txBody>
      </p:sp>
      <p:sp>
        <p:nvSpPr>
          <p:cNvPr id="7" name="Title 1"/>
          <p:cNvSpPr txBox="1">
            <a:spLocks/>
          </p:cNvSpPr>
          <p:nvPr/>
        </p:nvSpPr>
        <p:spPr>
          <a:xfrm>
            <a:off x="533400" y="5791200"/>
            <a:ext cx="8077200" cy="762000"/>
          </a:xfrm>
          <a:prstGeom prst="rect">
            <a:avLst/>
          </a:prstGeom>
          <a:ln w="1905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200"/>
              </a:spcBef>
            </a:pPr>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Contact Details:    Dr. D. Elangovan</a:t>
            </a:r>
          </a:p>
          <a:p>
            <a:pPr algn="l"/>
            <a:r>
              <a:rPr lang="en-US" sz="1250" b="1" dirty="0">
                <a:latin typeface="Times New Roman" panose="02020603050405020304" pitchFamily="18" charset="0"/>
                <a:cs typeface="Times New Roman" panose="02020603050405020304" pitchFamily="18" charset="0"/>
              </a:rPr>
              <a:t>                                Deputy Director &amp;  Professor </a:t>
            </a:r>
          </a:p>
          <a:p>
            <a:pPr algn="l"/>
            <a:r>
              <a:rPr lang="en-US" sz="1250" b="1" dirty="0">
                <a:latin typeface="Times New Roman" panose="02020603050405020304" pitchFamily="18" charset="0"/>
                <a:cs typeface="Times New Roman" panose="02020603050405020304" pitchFamily="18" charset="0"/>
              </a:rPr>
              <a:t>                                elangovan.devaraj@vit.ac.in</a:t>
            </a:r>
          </a:p>
          <a:p>
            <a:pPr algn="l"/>
            <a:endParaRPr lang="en-US" sz="1250" b="1" dirty="0">
              <a:latin typeface="Times New Roman" panose="02020603050405020304" pitchFamily="18" charset="0"/>
              <a:cs typeface="Times New Roman" panose="02020603050405020304" pitchFamily="18" charset="0"/>
            </a:endParaRPr>
          </a:p>
        </p:txBody>
      </p:sp>
      <p:sp>
        <p:nvSpPr>
          <p:cNvPr id="9" name="Rectangle 8"/>
          <p:cNvSpPr/>
          <p:nvPr/>
        </p:nvSpPr>
        <p:spPr>
          <a:xfrm>
            <a:off x="152400" y="152400"/>
            <a:ext cx="8839200" cy="6553200"/>
          </a:xfrm>
          <a:prstGeom prst="rect">
            <a:avLst/>
          </a:prstGeom>
          <a:noFill/>
          <a:ln w="111125"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95300" y="298963"/>
            <a:ext cx="8305800" cy="666809"/>
          </a:xfrm>
          <a:prstGeom prst="roundRect">
            <a:avLst/>
          </a:prstGeom>
          <a:solidFill>
            <a:srgbClr val="92D050"/>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600" b="1" dirty="0">
                <a:solidFill>
                  <a:schemeClr val="tx1"/>
                </a:solidFill>
                <a:latin typeface="Times New Roman" panose="02020603050405020304" pitchFamily="18" charset="0"/>
                <a:cs typeface="Times New Roman" panose="02020603050405020304" pitchFamily="18" charset="0"/>
              </a:rPr>
              <a:t>Fuel Cell Powered Electric Bicycles : 2024</a:t>
            </a:r>
          </a:p>
        </p:txBody>
      </p:sp>
      <p:sp>
        <p:nvSpPr>
          <p:cNvPr id="13" name="Title 1"/>
          <p:cNvSpPr txBox="1">
            <a:spLocks/>
          </p:cNvSpPr>
          <p:nvPr/>
        </p:nvSpPr>
        <p:spPr>
          <a:xfrm>
            <a:off x="4648200" y="4191000"/>
            <a:ext cx="3962400" cy="621323"/>
          </a:xfrm>
          <a:prstGeom prst="rect">
            <a:avLst/>
          </a:prstGeom>
          <a:ln w="19050">
            <a:solidFill>
              <a:schemeClr val="tx1"/>
            </a:solidFill>
          </a:ln>
          <a:effectLst/>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Status: </a:t>
            </a:r>
          </a:p>
          <a:p>
            <a:pPr algn="l"/>
            <a:r>
              <a:rPr lang="en-US" sz="1250" b="1" dirty="0">
                <a:latin typeface="Times New Roman" panose="02020603050405020304" pitchFamily="18" charset="0"/>
                <a:cs typeface="Times New Roman" panose="02020603050405020304" pitchFamily="18" charset="0"/>
              </a:rPr>
              <a:t>                    On-going ( 2024- 2025)  </a:t>
            </a:r>
          </a:p>
          <a:p>
            <a:pPr algn="l"/>
            <a:r>
              <a:rPr lang="en-US" sz="1250" b="1" dirty="0">
                <a:latin typeface="Times New Roman" panose="02020603050405020304" pitchFamily="18" charset="0"/>
                <a:cs typeface="Times New Roman" panose="02020603050405020304" pitchFamily="18" charset="0"/>
              </a:rPr>
              <a:t> </a:t>
            </a:r>
          </a:p>
        </p:txBody>
      </p:sp>
      <p:sp>
        <p:nvSpPr>
          <p:cNvPr id="2" name="Rectangle 1"/>
          <p:cNvSpPr/>
          <p:nvPr/>
        </p:nvSpPr>
        <p:spPr>
          <a:xfrm>
            <a:off x="4724400" y="1066800"/>
            <a:ext cx="643125" cy="369332"/>
          </a:xfrm>
          <a:prstGeom prst="rect">
            <a:avLst/>
          </a:prstGeom>
        </p:spPr>
        <p:txBody>
          <a:bodyPr wrap="none">
            <a:sp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Photo</a:t>
            </a:r>
            <a:r>
              <a:rPr lang="en-US" b="1" dirty="0">
                <a:solidFill>
                  <a:srgbClr val="002060"/>
                </a:solidFill>
                <a:latin typeface="Times New Roman" panose="02020603050405020304" pitchFamily="18" charset="0"/>
                <a:cs typeface="Times New Roman" panose="02020603050405020304" pitchFamily="18" charset="0"/>
              </a:rPr>
              <a:t> </a:t>
            </a:r>
            <a:endParaRPr lang="en-US" dirty="0">
              <a:solidFill>
                <a:schemeClr val="tx1"/>
              </a:solidFill>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6469" r="34314"/>
          <a:stretch/>
        </p:blipFill>
        <p:spPr bwMode="auto">
          <a:xfrm>
            <a:off x="5791195" y="1251466"/>
            <a:ext cx="1981205" cy="262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7485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1066800"/>
            <a:ext cx="3962400" cy="2971800"/>
          </a:xfrm>
          <a:noFill/>
          <a:ln w="38100">
            <a:solidFill>
              <a:srgbClr val="002060"/>
            </a:solidFill>
          </a:ln>
        </p:spPr>
        <p:txBody>
          <a:bodyPr>
            <a:no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Abstract</a:t>
            </a:r>
            <a:r>
              <a:rPr lang="en-US" sz="1250" b="1" dirty="0">
                <a:solidFill>
                  <a:srgbClr val="002060"/>
                </a:solidFill>
                <a:latin typeface="Times New Roman" panose="02020603050405020304" pitchFamily="18" charset="0"/>
                <a:cs typeface="Times New Roman" panose="02020603050405020304" pitchFamily="18" charset="0"/>
              </a:rPr>
              <a:t> </a:t>
            </a:r>
            <a:endParaRPr lang="en-US" sz="1250" dirty="0">
              <a:solidFill>
                <a:schemeClr val="tx1"/>
              </a:solidFill>
              <a:latin typeface="Times New Roman" panose="02020603050405020304" pitchFamily="18" charset="0"/>
              <a:cs typeface="Times New Roman" panose="02020603050405020304" pitchFamily="18" charset="0"/>
            </a:endParaRPr>
          </a:p>
          <a:p>
            <a:pPr algn="just"/>
            <a:r>
              <a:rPr lang="en-GB" sz="1250" spc="-30" dirty="0">
                <a:solidFill>
                  <a:schemeClr val="tx1"/>
                </a:solidFill>
                <a:latin typeface="Times New Roman" panose="02020603050405020304" pitchFamily="18" charset="0"/>
                <a:cs typeface="Times New Roman" panose="02020603050405020304" pitchFamily="18" charset="0"/>
              </a:rPr>
              <a:t>This research presents the development of a portable solar power station designed to provide reliable and sustainable power solutions for off-grid and on-the-go applications. The power station incorporates several innovative features, including a modular design with foldable solar panels and a novel single-axis automatic solar tracking system. The solar tracking system enhances the efficiency of the solar panels by optimizing their orientation towards the sun, even in low-light conditions. The power station seamlessly integrates solar power generation with battery storage, ensuring continuous power supply, irrespective of sunlight availability. By leveraging renewable energy sources, this technology offers a clean and environmentally friendly alternative to traditional power sources, contributing to a more sustainable future.</a:t>
            </a:r>
          </a:p>
          <a:p>
            <a:pPr algn="just"/>
            <a:endParaRPr lang="en-US" sz="1250" b="1" u="sng" dirty="0">
              <a:solidFill>
                <a:srgbClr val="002060"/>
              </a:solidFill>
              <a:latin typeface="Times New Roman" panose="02020603050405020304" pitchFamily="18" charset="0"/>
              <a:cs typeface="Times New Roman" panose="02020603050405020304" pitchFamily="18" charset="0"/>
            </a:endParaRPr>
          </a:p>
        </p:txBody>
      </p:sp>
      <p:sp>
        <p:nvSpPr>
          <p:cNvPr id="4" name="Subtitle 2"/>
          <p:cNvSpPr txBox="1">
            <a:spLocks/>
          </p:cNvSpPr>
          <p:nvPr/>
        </p:nvSpPr>
        <p:spPr>
          <a:xfrm>
            <a:off x="4648200" y="1066800"/>
            <a:ext cx="3962400" cy="2971800"/>
          </a:xfrm>
          <a:prstGeom prst="rect">
            <a:avLst/>
          </a:prstGeom>
          <a:ln w="38100">
            <a:solidFill>
              <a:srgbClr val="002060"/>
            </a:solidFill>
          </a:ln>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400" b="1" u="sng" dirty="0">
              <a:solidFill>
                <a:srgbClr val="002060"/>
              </a:solidFill>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533400" y="4876800"/>
            <a:ext cx="8077200" cy="762000"/>
          </a:xfrm>
          <a:prstGeom prst="rect">
            <a:avLst/>
          </a:prstGeom>
          <a:ln w="1905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Outcomes : </a:t>
            </a:r>
          </a:p>
          <a:p>
            <a:pPr marL="342900" indent="-342900" algn="l">
              <a:buFont typeface="+mj-lt"/>
              <a:buAutoNum type="arabicPeriod"/>
            </a:pPr>
            <a:r>
              <a:rPr lang="en-US" sz="1250" b="1" dirty="0">
                <a:latin typeface="Times New Roman" panose="02020603050405020304" pitchFamily="18" charset="0"/>
                <a:cs typeface="Times New Roman" panose="02020603050405020304" pitchFamily="18" charset="0"/>
              </a:rPr>
              <a:t>VIT, Arjun Singh K, </a:t>
            </a:r>
            <a:r>
              <a:rPr lang="en-US" sz="1250" b="1" dirty="0" err="1">
                <a:latin typeface="Times New Roman" panose="02020603050405020304" pitchFamily="18" charset="0"/>
                <a:cs typeface="Times New Roman" panose="02020603050405020304" pitchFamily="18" charset="0"/>
              </a:rPr>
              <a:t>Elangovan</a:t>
            </a:r>
            <a:r>
              <a:rPr lang="en-US" sz="1250" b="1" dirty="0">
                <a:latin typeface="Times New Roman" panose="02020603050405020304" pitchFamily="18" charset="0"/>
                <a:cs typeface="Times New Roman" panose="02020603050405020304" pitchFamily="18" charset="0"/>
              </a:rPr>
              <a:t> D, </a:t>
            </a:r>
            <a:r>
              <a:rPr lang="en-US" sz="1250" b="1" dirty="0" err="1">
                <a:latin typeface="Times New Roman" panose="02020603050405020304" pitchFamily="18" charset="0"/>
                <a:cs typeface="Times New Roman" panose="02020603050405020304" pitchFamily="18" charset="0"/>
              </a:rPr>
              <a:t>Thundil</a:t>
            </a:r>
            <a:r>
              <a:rPr lang="en-US" sz="1250" b="1" dirty="0">
                <a:latin typeface="Times New Roman" panose="02020603050405020304" pitchFamily="18" charset="0"/>
                <a:cs typeface="Times New Roman" panose="02020603050405020304" pitchFamily="18" charset="0"/>
              </a:rPr>
              <a:t> </a:t>
            </a:r>
            <a:r>
              <a:rPr lang="en-US" sz="1250" b="1" dirty="0" err="1">
                <a:latin typeface="Times New Roman" panose="02020603050405020304" pitchFamily="18" charset="0"/>
                <a:cs typeface="Times New Roman" panose="02020603050405020304" pitchFamily="18" charset="0"/>
              </a:rPr>
              <a:t>Karuppa</a:t>
            </a:r>
            <a:r>
              <a:rPr lang="en-US" sz="1250" b="1" dirty="0">
                <a:latin typeface="Times New Roman" panose="02020603050405020304" pitchFamily="18" charset="0"/>
                <a:cs typeface="Times New Roman" panose="02020603050405020304" pitchFamily="18" charset="0"/>
              </a:rPr>
              <a:t> Raj R, “Modular Portable Solar Power Station”, Intellectual Property India, Patent No.: 406099-001 (2024)</a:t>
            </a:r>
          </a:p>
          <a:p>
            <a:pPr algn="l"/>
            <a:r>
              <a:rPr lang="en-US" sz="1250" b="1" dirty="0">
                <a:latin typeface="Times New Roman" panose="02020603050405020304" pitchFamily="18" charset="0"/>
                <a:cs typeface="Times New Roman" panose="02020603050405020304" pitchFamily="18" charset="0"/>
              </a:rPr>
              <a:t>	</a:t>
            </a:r>
          </a:p>
        </p:txBody>
      </p:sp>
      <p:sp>
        <p:nvSpPr>
          <p:cNvPr id="6" name="Title 1"/>
          <p:cNvSpPr txBox="1">
            <a:spLocks/>
          </p:cNvSpPr>
          <p:nvPr/>
        </p:nvSpPr>
        <p:spPr>
          <a:xfrm>
            <a:off x="533400" y="4191000"/>
            <a:ext cx="3962400" cy="621323"/>
          </a:xfrm>
          <a:prstGeom prst="rect">
            <a:avLst/>
          </a:prstGeom>
          <a:ln w="19050">
            <a:solidFill>
              <a:schemeClr val="tx1"/>
            </a:solidFill>
          </a:ln>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sz="1250" b="1" dirty="0">
              <a:latin typeface="Times New Roman" panose="02020603050405020304" pitchFamily="18" charset="0"/>
              <a:cs typeface="Times New Roman" panose="02020603050405020304" pitchFamily="18" charset="0"/>
            </a:endParaRPr>
          </a:p>
          <a:p>
            <a:pPr algn="l"/>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Funded by : </a:t>
            </a:r>
          </a:p>
          <a:p>
            <a:pPr algn="l"/>
            <a:r>
              <a:rPr lang="en-US" sz="1250" b="1" dirty="0">
                <a:latin typeface="Times New Roman" panose="02020603050405020304" pitchFamily="18" charset="0"/>
                <a:cs typeface="Times New Roman" panose="02020603050405020304" pitchFamily="18" charset="0"/>
              </a:rPr>
              <a:t>                     </a:t>
            </a:r>
            <a:r>
              <a:rPr lang="fr-FR" sz="1250" b="1" dirty="0" err="1">
                <a:latin typeface="Times New Roman" panose="02020603050405020304" pitchFamily="18" charset="0"/>
                <a:cs typeface="Times New Roman" panose="02020603050405020304" pitchFamily="18" charset="0"/>
              </a:rPr>
              <a:t>Pedigri</a:t>
            </a:r>
            <a:r>
              <a:rPr lang="fr-FR" sz="1250" b="1" dirty="0">
                <a:latin typeface="Times New Roman" panose="02020603050405020304" pitchFamily="18" charset="0"/>
                <a:cs typeface="Times New Roman" panose="02020603050405020304" pitchFamily="18" charset="0"/>
              </a:rPr>
              <a:t> Technologies, UAE </a:t>
            </a:r>
          </a:p>
          <a:p>
            <a:pPr algn="l"/>
            <a:r>
              <a:rPr lang="fr-FR" sz="1250" b="1" dirty="0">
                <a:latin typeface="Times New Roman" panose="02020603050405020304" pitchFamily="18" charset="0"/>
                <a:cs typeface="Times New Roman" panose="02020603050405020304" pitchFamily="18" charset="0"/>
              </a:rPr>
              <a:t>                     (</a:t>
            </a:r>
            <a:r>
              <a:rPr lang="fr-FR" sz="1250" b="1" dirty="0" err="1">
                <a:latin typeface="Times New Roman" panose="02020603050405020304" pitchFamily="18" charset="0"/>
                <a:cs typeface="Times New Roman" panose="02020603050405020304" pitchFamily="18" charset="0"/>
              </a:rPr>
              <a:t>Consultancy</a:t>
            </a:r>
            <a:r>
              <a:rPr lang="fr-FR" sz="1250" b="1" dirty="0">
                <a:latin typeface="Times New Roman" panose="02020603050405020304" pitchFamily="18" charset="0"/>
                <a:cs typeface="Times New Roman" panose="02020603050405020304" pitchFamily="18" charset="0"/>
              </a:rPr>
              <a:t> Project)</a:t>
            </a:r>
            <a:r>
              <a:rPr lang="en-US" sz="1250" b="1" dirty="0">
                <a:latin typeface="Times New Roman" panose="02020603050405020304" pitchFamily="18" charset="0"/>
                <a:cs typeface="Times New Roman" panose="02020603050405020304" pitchFamily="18" charset="0"/>
              </a:rPr>
              <a:t> VIT SEED Grant</a:t>
            </a:r>
          </a:p>
          <a:p>
            <a:pPr algn="l"/>
            <a:r>
              <a:rPr lang="en-US" sz="1250" b="1" dirty="0">
                <a:latin typeface="Times New Roman" panose="02020603050405020304" pitchFamily="18" charset="0"/>
                <a:cs typeface="Times New Roman" panose="02020603050405020304" pitchFamily="18" charset="0"/>
              </a:rPr>
              <a:t>                    </a:t>
            </a:r>
          </a:p>
          <a:p>
            <a:pPr algn="l"/>
            <a:r>
              <a:rPr lang="en-US" sz="1250" b="1" dirty="0">
                <a:latin typeface="Times New Roman" panose="02020603050405020304" pitchFamily="18" charset="0"/>
                <a:cs typeface="Times New Roman" panose="02020603050405020304" pitchFamily="18" charset="0"/>
              </a:rPr>
              <a:t> </a:t>
            </a:r>
          </a:p>
        </p:txBody>
      </p:sp>
      <p:sp>
        <p:nvSpPr>
          <p:cNvPr id="7" name="Title 1"/>
          <p:cNvSpPr txBox="1">
            <a:spLocks/>
          </p:cNvSpPr>
          <p:nvPr/>
        </p:nvSpPr>
        <p:spPr>
          <a:xfrm>
            <a:off x="533400" y="57912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Contact Details:    </a:t>
            </a:r>
            <a:r>
              <a:rPr lang="pt-BR" sz="1250" b="1" dirty="0">
                <a:latin typeface="Times New Roman" panose="02020603050405020304" pitchFamily="18" charset="0"/>
                <a:cs typeface="Times New Roman" panose="02020603050405020304" pitchFamily="18" charset="0"/>
              </a:rPr>
              <a:t>Dr. </a:t>
            </a:r>
            <a:r>
              <a:rPr lang="en-GB" sz="1250" b="1" dirty="0">
                <a:latin typeface="Times New Roman" panose="02020603050405020304" pitchFamily="18" charset="0"/>
                <a:cs typeface="Times New Roman" panose="02020603050405020304" pitchFamily="18" charset="0"/>
              </a:rPr>
              <a:t>Arjun Singh K</a:t>
            </a:r>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                               Assistant Professor Senior Grade I</a:t>
            </a:r>
          </a:p>
          <a:p>
            <a:pPr algn="l"/>
            <a:r>
              <a:rPr lang="en-US" sz="1250" b="1" dirty="0">
                <a:latin typeface="Times New Roman" panose="02020603050405020304" pitchFamily="18" charset="0"/>
                <a:cs typeface="Times New Roman" panose="02020603050405020304" pitchFamily="18" charset="0"/>
              </a:rPr>
              <a:t>	        </a:t>
            </a:r>
            <a:r>
              <a:rPr lang="pt-BR" sz="1250" b="1" dirty="0">
                <a:latin typeface="Times New Roman" panose="02020603050405020304" pitchFamily="18" charset="0"/>
                <a:cs typeface="Times New Roman" panose="02020603050405020304" pitchFamily="18" charset="0"/>
              </a:rPr>
              <a:t>arjunsingh.k@vit.ac.in  </a:t>
            </a:r>
          </a:p>
        </p:txBody>
      </p:sp>
      <p:sp>
        <p:nvSpPr>
          <p:cNvPr id="9" name="Rectangle 8"/>
          <p:cNvSpPr/>
          <p:nvPr/>
        </p:nvSpPr>
        <p:spPr>
          <a:xfrm>
            <a:off x="152400" y="152400"/>
            <a:ext cx="8839200" cy="6553200"/>
          </a:xfrm>
          <a:prstGeom prst="rect">
            <a:avLst/>
          </a:prstGeom>
          <a:noFill/>
          <a:ln w="111125"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57200" y="298965"/>
            <a:ext cx="8305800" cy="666809"/>
          </a:xfrm>
          <a:prstGeom prst="roundRect">
            <a:avLst/>
          </a:prstGeom>
          <a:solidFill>
            <a:srgbClr val="92D050"/>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Aft>
                <a:spcPts val="600"/>
              </a:spcAft>
            </a:pPr>
            <a:r>
              <a:rPr lang="en-GB" sz="1600" b="1" dirty="0">
                <a:solidFill>
                  <a:schemeClr val="tx1"/>
                </a:solidFill>
                <a:latin typeface="Times New Roman" panose="02020603050405020304" pitchFamily="18" charset="0"/>
                <a:cs typeface="Times New Roman" panose="02020603050405020304" pitchFamily="18" charset="0"/>
              </a:rPr>
              <a:t>Design and Development of Portable Solar Power Station</a:t>
            </a:r>
          </a:p>
        </p:txBody>
      </p:sp>
      <p:sp>
        <p:nvSpPr>
          <p:cNvPr id="13" name="Title 1"/>
          <p:cNvSpPr txBox="1">
            <a:spLocks/>
          </p:cNvSpPr>
          <p:nvPr/>
        </p:nvSpPr>
        <p:spPr>
          <a:xfrm>
            <a:off x="4648200" y="4191000"/>
            <a:ext cx="3962400" cy="621323"/>
          </a:xfrm>
          <a:prstGeom prst="rect">
            <a:avLst/>
          </a:prstGeom>
          <a:ln w="19050">
            <a:solidFill>
              <a:schemeClr val="tx1"/>
            </a:solidFill>
          </a:ln>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Status: </a:t>
            </a:r>
          </a:p>
          <a:p>
            <a:pPr algn="l"/>
            <a:r>
              <a:rPr lang="en-US" sz="1250" b="1" dirty="0">
                <a:latin typeface="Times New Roman" panose="02020603050405020304" pitchFamily="18" charset="0"/>
                <a:cs typeface="Times New Roman" panose="02020603050405020304" pitchFamily="18" charset="0"/>
              </a:rPr>
              <a:t>                    On-going </a:t>
            </a:r>
            <a:r>
              <a:rPr lang="en-GB" sz="1250" b="1" dirty="0">
                <a:latin typeface="Times New Roman" panose="02020603050405020304" pitchFamily="18" charset="0"/>
                <a:cs typeface="Times New Roman" panose="02020603050405020304" pitchFamily="18" charset="0"/>
              </a:rPr>
              <a:t>(July 2023 to Jun 2025)</a:t>
            </a:r>
            <a:r>
              <a:rPr lang="en-US" sz="1250" b="1" dirty="0">
                <a:latin typeface="Times New Roman" panose="02020603050405020304" pitchFamily="18" charset="0"/>
                <a:cs typeface="Times New Roman" panose="02020603050405020304" pitchFamily="18" charset="0"/>
              </a:rPr>
              <a:t>  </a:t>
            </a:r>
          </a:p>
          <a:p>
            <a:pPr algn="l"/>
            <a:r>
              <a:rPr lang="en-US" sz="1250" b="1" dirty="0">
                <a:latin typeface="Times New Roman" panose="02020603050405020304" pitchFamily="18" charset="0"/>
                <a:cs typeface="Times New Roman" panose="02020603050405020304" pitchFamily="18" charset="0"/>
              </a:rPr>
              <a:t> </a:t>
            </a:r>
          </a:p>
        </p:txBody>
      </p:sp>
      <p:pic>
        <p:nvPicPr>
          <p:cNvPr id="10" name="Picture 9">
            <a:extLst>
              <a:ext uri="{FF2B5EF4-FFF2-40B4-BE49-F238E27FC236}">
                <a16:creationId xmlns:a16="http://schemas.microsoft.com/office/drawing/2014/main" id="{897BD927-1AA1-3227-D9C7-3DE2A1C5B5FA}"/>
              </a:ext>
            </a:extLst>
          </p:cNvPr>
          <p:cNvPicPr>
            <a:picLocks noChangeAspect="1"/>
          </p:cNvPicPr>
          <p:nvPr/>
        </p:nvPicPr>
        <p:blipFill>
          <a:blip r:embed="rId2"/>
          <a:stretch>
            <a:fillRect/>
          </a:stretch>
        </p:blipFill>
        <p:spPr>
          <a:xfrm>
            <a:off x="4737828" y="1340924"/>
            <a:ext cx="3783144" cy="2365066"/>
          </a:xfrm>
          <a:prstGeom prst="rect">
            <a:avLst/>
          </a:prstGeom>
        </p:spPr>
      </p:pic>
    </p:spTree>
    <p:extLst>
      <p:ext uri="{BB962C8B-B14F-4D97-AF65-F5344CB8AC3E}">
        <p14:creationId xmlns:p14="http://schemas.microsoft.com/office/powerpoint/2010/main" val="830705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1066800"/>
            <a:ext cx="3962400" cy="2971800"/>
          </a:xfrm>
          <a:noFill/>
          <a:ln w="38100">
            <a:solidFill>
              <a:srgbClr val="002060"/>
            </a:solidFill>
          </a:ln>
        </p:spPr>
        <p:txBody>
          <a:bodyPr>
            <a:no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Abstract</a:t>
            </a:r>
            <a:r>
              <a:rPr lang="en-US" sz="1250" b="1" dirty="0">
                <a:solidFill>
                  <a:srgbClr val="002060"/>
                </a:solidFill>
                <a:latin typeface="Times New Roman" panose="02020603050405020304" pitchFamily="18" charset="0"/>
                <a:cs typeface="Times New Roman" panose="02020603050405020304" pitchFamily="18" charset="0"/>
              </a:rPr>
              <a:t> </a:t>
            </a:r>
            <a:endParaRPr lang="en-US" sz="1250" dirty="0">
              <a:solidFill>
                <a:schemeClr val="tx1"/>
              </a:solidFill>
              <a:latin typeface="Times New Roman" panose="02020603050405020304" pitchFamily="18" charset="0"/>
              <a:cs typeface="Times New Roman" panose="02020603050405020304" pitchFamily="18" charset="0"/>
            </a:endParaRPr>
          </a:p>
          <a:p>
            <a:pPr algn="just"/>
            <a:r>
              <a:rPr lang="en-US" sz="1250" dirty="0">
                <a:solidFill>
                  <a:schemeClr val="tx1"/>
                </a:solidFill>
                <a:latin typeface="Times New Roman" panose="02020603050405020304" pitchFamily="18" charset="0"/>
                <a:cs typeface="Times New Roman" panose="02020603050405020304" pitchFamily="18" charset="0"/>
              </a:rPr>
              <a:t>	This project focuses on developing a solar-powered electric vehicle (EV) designed for sustainable indoor transportation within hospital environments. By harnessing solar energy, the vehicle aims to reduce carbon emissions and energy consumption while providing an efficient, eco-friendly solution for transporting patients, staff, and medical supplies across hospital facilities. The integration of solar panels ensures that the EV can operate with minimal reliance on external power sources, promoting sustainability in healthcare settings. This innovation aligns with the growing need for green solutions in hospitals, enhancing both operational efficiency and environmental responsibility.</a:t>
            </a:r>
          </a:p>
          <a:p>
            <a:pPr algn="l"/>
            <a:endParaRPr lang="en-US" sz="1250" b="1" u="sng" dirty="0">
              <a:solidFill>
                <a:srgbClr val="002060"/>
              </a:solidFill>
              <a:latin typeface="Times New Roman" panose="02020603050405020304" pitchFamily="18" charset="0"/>
              <a:cs typeface="Times New Roman" panose="02020603050405020304" pitchFamily="18" charset="0"/>
            </a:endParaRPr>
          </a:p>
        </p:txBody>
      </p:sp>
      <p:sp>
        <p:nvSpPr>
          <p:cNvPr id="4" name="Subtitle 2"/>
          <p:cNvSpPr txBox="1">
            <a:spLocks/>
          </p:cNvSpPr>
          <p:nvPr/>
        </p:nvSpPr>
        <p:spPr>
          <a:xfrm>
            <a:off x="4648200" y="1066800"/>
            <a:ext cx="3962400" cy="2971800"/>
          </a:xfrm>
          <a:prstGeom prst="rect">
            <a:avLst/>
          </a:prstGeom>
          <a:ln w="38100">
            <a:solidFill>
              <a:srgbClr val="002060"/>
            </a:solidFill>
          </a:ln>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400" b="1" u="sng" dirty="0">
              <a:solidFill>
                <a:srgbClr val="002060"/>
              </a:solidFill>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533400" y="48768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Outcomes : </a:t>
            </a:r>
          </a:p>
          <a:p>
            <a:pPr algn="l"/>
            <a:r>
              <a:rPr lang="en-US" sz="1250" b="1" dirty="0">
                <a:latin typeface="Times New Roman" panose="02020603050405020304" pitchFamily="18" charset="0"/>
                <a:cs typeface="Times New Roman" panose="02020603050405020304" pitchFamily="18" charset="0"/>
              </a:rPr>
              <a:t>	Patent Granted - Solar Powered Autonomous Electric Vehicle-  414045-001 </a:t>
            </a:r>
          </a:p>
        </p:txBody>
      </p:sp>
      <p:sp>
        <p:nvSpPr>
          <p:cNvPr id="6" name="Title 1"/>
          <p:cNvSpPr txBox="1">
            <a:spLocks/>
          </p:cNvSpPr>
          <p:nvPr/>
        </p:nvSpPr>
        <p:spPr>
          <a:xfrm>
            <a:off x="533400" y="4191000"/>
            <a:ext cx="3962400" cy="621323"/>
          </a:xfrm>
          <a:prstGeom prst="rect">
            <a:avLst/>
          </a:prstGeom>
          <a:ln w="19050">
            <a:solidFill>
              <a:schemeClr val="tx1"/>
            </a:solidFill>
          </a:ln>
          <a:effectLst/>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Funded by : </a:t>
            </a:r>
          </a:p>
          <a:p>
            <a:pPr algn="l"/>
            <a:r>
              <a:rPr lang="en-US" sz="1250" b="1" dirty="0">
                <a:latin typeface="Times New Roman" panose="02020603050405020304" pitchFamily="18" charset="0"/>
                <a:cs typeface="Times New Roman" panose="02020603050405020304" pitchFamily="18" charset="0"/>
              </a:rPr>
              <a:t>                    E-Cell, Faculty Startup Venture-2024  </a:t>
            </a:r>
          </a:p>
          <a:p>
            <a:pPr algn="l"/>
            <a:r>
              <a:rPr lang="en-US" sz="1250" b="1" dirty="0">
                <a:latin typeface="Times New Roman" panose="02020603050405020304" pitchFamily="18" charset="0"/>
                <a:cs typeface="Times New Roman" panose="02020603050405020304" pitchFamily="18" charset="0"/>
              </a:rPr>
              <a:t> </a:t>
            </a:r>
          </a:p>
        </p:txBody>
      </p:sp>
      <p:sp>
        <p:nvSpPr>
          <p:cNvPr id="7" name="Title 1"/>
          <p:cNvSpPr txBox="1">
            <a:spLocks/>
          </p:cNvSpPr>
          <p:nvPr/>
        </p:nvSpPr>
        <p:spPr>
          <a:xfrm>
            <a:off x="533400" y="57912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Contact Details:    Dr. N. </a:t>
            </a:r>
            <a:r>
              <a:rPr lang="en-US" sz="1250" b="1" dirty="0" err="1">
                <a:latin typeface="Times New Roman" panose="02020603050405020304" pitchFamily="18" charset="0"/>
                <a:cs typeface="Times New Roman" panose="02020603050405020304" pitchFamily="18" charset="0"/>
              </a:rPr>
              <a:t>Kalaiselvan</a:t>
            </a:r>
            <a:r>
              <a:rPr lang="en-US" sz="1250" b="1" dirty="0">
                <a:latin typeface="Times New Roman" panose="02020603050405020304" pitchFamily="18" charset="0"/>
                <a:cs typeface="Times New Roman" panose="02020603050405020304" pitchFamily="18" charset="0"/>
              </a:rPr>
              <a:t>  </a:t>
            </a:r>
          </a:p>
          <a:p>
            <a:pPr algn="l"/>
            <a:r>
              <a:rPr lang="en-US" sz="1250" b="1" dirty="0">
                <a:latin typeface="Times New Roman" panose="02020603050405020304" pitchFamily="18" charset="0"/>
                <a:cs typeface="Times New Roman" panose="02020603050405020304" pitchFamily="18" charset="0"/>
              </a:rPr>
              <a:t>                               Assistant Professor Senior Grade-2 </a:t>
            </a:r>
          </a:p>
          <a:p>
            <a:pPr algn="l"/>
            <a:r>
              <a:rPr lang="en-US" sz="1250" b="1" dirty="0">
                <a:latin typeface="Times New Roman" panose="02020603050405020304" pitchFamily="18" charset="0"/>
                <a:cs typeface="Times New Roman" panose="02020603050405020304" pitchFamily="18" charset="0"/>
              </a:rPr>
              <a:t>                               </a:t>
            </a:r>
            <a:r>
              <a:rPr lang="en-US" sz="1250" b="1" u="sng" dirty="0">
                <a:latin typeface="Times New Roman" panose="02020603050405020304" pitchFamily="18" charset="0"/>
                <a:cs typeface="Times New Roman" panose="02020603050405020304" pitchFamily="18" charset="0"/>
                <a:hlinkClick r:id="rId2"/>
              </a:rPr>
              <a:t>kalaiselvan.n@vit.ac.in</a:t>
            </a:r>
            <a:r>
              <a:rPr lang="en-US" sz="1250" b="1" u="sng" dirty="0">
                <a:latin typeface="Times New Roman" panose="02020603050405020304" pitchFamily="18" charset="0"/>
                <a:cs typeface="Times New Roman" panose="02020603050405020304" pitchFamily="18" charset="0"/>
              </a:rPr>
              <a:t> </a:t>
            </a:r>
            <a:endParaRPr lang="en-US" sz="1250" b="1" dirty="0">
              <a:latin typeface="Times New Roman" panose="02020603050405020304" pitchFamily="18" charset="0"/>
              <a:cs typeface="Times New Roman" panose="02020603050405020304" pitchFamily="18" charset="0"/>
            </a:endParaRPr>
          </a:p>
        </p:txBody>
      </p:sp>
      <p:sp>
        <p:nvSpPr>
          <p:cNvPr id="9" name="Rectangle 8"/>
          <p:cNvSpPr/>
          <p:nvPr/>
        </p:nvSpPr>
        <p:spPr>
          <a:xfrm>
            <a:off x="152400" y="152400"/>
            <a:ext cx="8839200" cy="6553200"/>
          </a:xfrm>
          <a:prstGeom prst="rect">
            <a:avLst/>
          </a:prstGeom>
          <a:noFill/>
          <a:ln w="111125"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https://lh7-us.googleusercontent.com/fD5KE5TpRu8-dpfmMRcweTBRxO4pwCGX1eV1-Ww_Ok85ur5VqGNKe0h6biysjbzk0rijI9i5lT1qC8br7dM5_zpfo-6ZQJeptoGTqa0nEL7yNRK7fQU_WA3EuDJ-TrZujOJ3JLdneEeMquR883zyIzMNug=s2048"/>
          <p:cNvPicPr/>
          <p:nvPr/>
        </p:nvPicPr>
        <p:blipFill rotWithShape="1">
          <a:blip r:embed="rId3" cstate="print">
            <a:extLst>
              <a:ext uri="{28A0092B-C50C-407E-A947-70E740481C1C}">
                <a14:useLocalDpi xmlns:a14="http://schemas.microsoft.com/office/drawing/2010/main" val="0"/>
              </a:ext>
            </a:extLst>
          </a:blip>
          <a:srcRect l="13465" t="17953" r="16220" b="17018"/>
          <a:stretch/>
        </p:blipFill>
        <p:spPr bwMode="auto">
          <a:xfrm>
            <a:off x="4800600" y="1143000"/>
            <a:ext cx="3651738" cy="2819400"/>
          </a:xfrm>
          <a:prstGeom prst="rect">
            <a:avLst/>
          </a:prstGeom>
          <a:noFill/>
          <a:ln>
            <a:noFill/>
          </a:ln>
          <a:effectLst>
            <a:outerShdw blurRad="50800" dist="38100" dir="18900000" algn="bl" rotWithShape="0">
              <a:prstClr val="black">
                <a:alpha val="40000"/>
              </a:prstClr>
            </a:outerShdw>
          </a:effectLst>
          <a:extLst>
            <a:ext uri="{53640926-AAD7-44D8-BBD7-CCE9431645EC}">
              <a14:shadowObscured xmlns:a14="http://schemas.microsoft.com/office/drawing/2010/main"/>
            </a:ext>
          </a:extLst>
        </p:spPr>
      </p:pic>
      <p:sp>
        <p:nvSpPr>
          <p:cNvPr id="8" name="Rounded Rectangle 7"/>
          <p:cNvSpPr/>
          <p:nvPr/>
        </p:nvSpPr>
        <p:spPr>
          <a:xfrm>
            <a:off x="457200" y="298965"/>
            <a:ext cx="8305800" cy="666809"/>
          </a:xfrm>
          <a:prstGeom prst="roundRect">
            <a:avLst/>
          </a:prstGeom>
          <a:solidFill>
            <a:srgbClr val="92D050"/>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9600" y="381000"/>
            <a:ext cx="7842738" cy="584775"/>
          </a:xfrm>
          <a:prstGeom prst="rect">
            <a:avLst/>
          </a:prstGeom>
        </p:spPr>
        <p:txBody>
          <a:bodyPr wrap="square">
            <a:spAutoFit/>
          </a:bodyPr>
          <a:lstStyle/>
          <a:p>
            <a:pPr algn="ctr"/>
            <a:r>
              <a:rPr lang="en-US" sz="1600" b="1" dirty="0">
                <a:latin typeface="Times New Roman" panose="02020603050405020304" pitchFamily="18" charset="0"/>
                <a:cs typeface="Times New Roman" panose="02020603050405020304" pitchFamily="18" charset="0"/>
              </a:rPr>
              <a:t>Solar-Powered Electric Vehicle(EV) for Sustainable Indoor Hospital Transportation </a:t>
            </a:r>
          </a:p>
          <a:p>
            <a:pPr algn="ctr"/>
            <a:r>
              <a:rPr lang="en-US" sz="1600" b="1" dirty="0">
                <a:latin typeface="Times New Roman" panose="02020603050405020304" pitchFamily="18" charset="0"/>
                <a:cs typeface="Times New Roman" panose="02020603050405020304" pitchFamily="18" charset="0"/>
              </a:rPr>
              <a:t>: February -2024</a:t>
            </a:r>
          </a:p>
        </p:txBody>
      </p:sp>
      <p:sp>
        <p:nvSpPr>
          <p:cNvPr id="13" name="Title 1"/>
          <p:cNvSpPr txBox="1">
            <a:spLocks/>
          </p:cNvSpPr>
          <p:nvPr/>
        </p:nvSpPr>
        <p:spPr>
          <a:xfrm>
            <a:off x="4648200" y="4191000"/>
            <a:ext cx="3962400" cy="621323"/>
          </a:xfrm>
          <a:prstGeom prst="rect">
            <a:avLst/>
          </a:prstGeom>
          <a:ln w="19050">
            <a:solidFill>
              <a:schemeClr val="tx1"/>
            </a:solidFill>
          </a:ln>
          <a:effectLst/>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Status: </a:t>
            </a:r>
          </a:p>
          <a:p>
            <a:pPr algn="l"/>
            <a:r>
              <a:rPr lang="en-US" sz="1250" b="1" dirty="0">
                <a:latin typeface="Times New Roman" panose="02020603050405020304" pitchFamily="18" charset="0"/>
                <a:cs typeface="Times New Roman" panose="02020603050405020304" pitchFamily="18" charset="0"/>
              </a:rPr>
              <a:t>                    On-going ( 2024- 2025)  </a:t>
            </a:r>
          </a:p>
          <a:p>
            <a:pPr algn="l"/>
            <a:r>
              <a:rPr lang="en-US" sz="1250" b="1"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012321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1066800"/>
            <a:ext cx="3962400" cy="2971800"/>
          </a:xfrm>
          <a:noFill/>
          <a:ln w="38100">
            <a:solidFill>
              <a:srgbClr val="002060"/>
            </a:solidFill>
          </a:ln>
        </p:spPr>
        <p:txBody>
          <a:bodyPr>
            <a:noAutofit/>
          </a:bodyPr>
          <a:lstStyle/>
          <a:p>
            <a:pPr algn="just"/>
            <a:endParaRPr lang="en-US" sz="1250" b="1" u="sng" dirty="0">
              <a:solidFill>
                <a:srgbClr val="002060"/>
              </a:solidFill>
              <a:latin typeface="Times New Roman" panose="02020603050405020304" pitchFamily="18" charset="0"/>
              <a:cs typeface="Times New Roman" panose="02020603050405020304" pitchFamily="18" charset="0"/>
            </a:endParaRPr>
          </a:p>
        </p:txBody>
      </p:sp>
      <p:sp>
        <p:nvSpPr>
          <p:cNvPr id="4" name="Subtitle 2"/>
          <p:cNvSpPr txBox="1">
            <a:spLocks/>
          </p:cNvSpPr>
          <p:nvPr/>
        </p:nvSpPr>
        <p:spPr>
          <a:xfrm>
            <a:off x="4648200" y="1066800"/>
            <a:ext cx="3962400" cy="2971800"/>
          </a:xfrm>
          <a:prstGeom prst="rect">
            <a:avLst/>
          </a:prstGeom>
          <a:ln w="38100">
            <a:solidFill>
              <a:srgbClr val="002060"/>
            </a:solidFill>
          </a:ln>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400" b="1" u="sng" dirty="0">
              <a:solidFill>
                <a:srgbClr val="002060"/>
              </a:solidFill>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533400" y="4876800"/>
            <a:ext cx="8077200" cy="762000"/>
          </a:xfrm>
          <a:prstGeom prst="rect">
            <a:avLst/>
          </a:prstGeom>
          <a:ln w="1905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sz="1250" b="1" dirty="0">
              <a:latin typeface="Times New Roman" panose="02020603050405020304" pitchFamily="18" charset="0"/>
              <a:cs typeface="Times New Roman" panose="02020603050405020304" pitchFamily="18" charset="0"/>
            </a:endParaRPr>
          </a:p>
          <a:p>
            <a:pPr algn="just"/>
            <a:r>
              <a:rPr lang="en-US" sz="1250" b="1" dirty="0">
                <a:latin typeface="Times New Roman" panose="02020603050405020304" pitchFamily="18" charset="0"/>
                <a:cs typeface="Times New Roman" panose="02020603050405020304" pitchFamily="18" charset="0"/>
              </a:rPr>
              <a:t>Outcomes :    </a:t>
            </a:r>
            <a:r>
              <a:rPr lang="en-IN" sz="1250" b="1" dirty="0">
                <a:latin typeface="Times New Roman" panose="02020603050405020304" pitchFamily="18" charset="0"/>
                <a:cs typeface="Times New Roman" panose="02020603050405020304" pitchFamily="18" charset="0"/>
              </a:rPr>
              <a:t>This project, conducted in partnership with Sri Thirumala Physiotherapy and Pain Relief Clinic, included an MoU granting VIT a 10% royalty on software sales, showcasing our software expertise and creating a new revenue stream for the research center.</a:t>
            </a:r>
          </a:p>
          <a:p>
            <a:pPr algn="l"/>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	</a:t>
            </a:r>
          </a:p>
        </p:txBody>
      </p:sp>
      <p:sp>
        <p:nvSpPr>
          <p:cNvPr id="6" name="Title 1"/>
          <p:cNvSpPr txBox="1">
            <a:spLocks/>
          </p:cNvSpPr>
          <p:nvPr/>
        </p:nvSpPr>
        <p:spPr>
          <a:xfrm>
            <a:off x="533400" y="4191000"/>
            <a:ext cx="3962400" cy="621323"/>
          </a:xfrm>
          <a:prstGeom prst="rect">
            <a:avLst/>
          </a:prstGeom>
          <a:ln w="19050">
            <a:solidFill>
              <a:schemeClr val="tx1"/>
            </a:solidFill>
          </a:ln>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Funded by : </a:t>
            </a:r>
            <a:r>
              <a:rPr lang="en-IN" sz="1250" b="1" dirty="0">
                <a:latin typeface="Times New Roman" panose="02020603050405020304" pitchFamily="18" charset="0"/>
                <a:cs typeface="Times New Roman" panose="02020603050405020304" pitchFamily="18" charset="0"/>
              </a:rPr>
              <a:t>Sri Thirumala Physiotherapy and Pain Relief Clinic, Tamilnadu</a:t>
            </a:r>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                    </a:t>
            </a:r>
          </a:p>
          <a:p>
            <a:pPr algn="l"/>
            <a:r>
              <a:rPr lang="en-US" sz="1250" b="1" dirty="0">
                <a:latin typeface="Times New Roman" panose="02020603050405020304" pitchFamily="18" charset="0"/>
                <a:cs typeface="Times New Roman" panose="02020603050405020304" pitchFamily="18" charset="0"/>
              </a:rPr>
              <a:t> </a:t>
            </a:r>
          </a:p>
        </p:txBody>
      </p:sp>
      <p:sp>
        <p:nvSpPr>
          <p:cNvPr id="7" name="Title 1"/>
          <p:cNvSpPr txBox="1">
            <a:spLocks/>
          </p:cNvSpPr>
          <p:nvPr/>
        </p:nvSpPr>
        <p:spPr>
          <a:xfrm>
            <a:off x="533400" y="5791200"/>
            <a:ext cx="8077200" cy="762000"/>
          </a:xfrm>
          <a:prstGeom prst="rect">
            <a:avLst/>
          </a:prstGeom>
          <a:ln w="1905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200"/>
              </a:spcBef>
            </a:pPr>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Contact Details:    Dr. D. Elangovan</a:t>
            </a:r>
          </a:p>
          <a:p>
            <a:pPr algn="l"/>
            <a:r>
              <a:rPr lang="en-US" sz="1250" b="1" dirty="0">
                <a:latin typeface="Times New Roman" panose="02020603050405020304" pitchFamily="18" charset="0"/>
                <a:cs typeface="Times New Roman" panose="02020603050405020304" pitchFamily="18" charset="0"/>
              </a:rPr>
              <a:t>                                Deputy Director &amp;  Professor </a:t>
            </a:r>
          </a:p>
          <a:p>
            <a:pPr algn="l"/>
            <a:r>
              <a:rPr lang="en-US" sz="1250" b="1" dirty="0">
                <a:latin typeface="Times New Roman" panose="02020603050405020304" pitchFamily="18" charset="0"/>
                <a:cs typeface="Times New Roman" panose="02020603050405020304" pitchFamily="18" charset="0"/>
              </a:rPr>
              <a:t>                                elangovan.devaraj@vit.ac.in</a:t>
            </a:r>
          </a:p>
          <a:p>
            <a:pPr algn="l"/>
            <a:endParaRPr lang="en-US" sz="1250" b="1" dirty="0">
              <a:latin typeface="Times New Roman" panose="02020603050405020304" pitchFamily="18" charset="0"/>
              <a:cs typeface="Times New Roman" panose="02020603050405020304" pitchFamily="18" charset="0"/>
            </a:endParaRPr>
          </a:p>
        </p:txBody>
      </p:sp>
      <p:sp>
        <p:nvSpPr>
          <p:cNvPr id="9" name="Rectangle 8"/>
          <p:cNvSpPr/>
          <p:nvPr/>
        </p:nvSpPr>
        <p:spPr>
          <a:xfrm>
            <a:off x="152400" y="152400"/>
            <a:ext cx="8839200" cy="6553200"/>
          </a:xfrm>
          <a:prstGeom prst="rect">
            <a:avLst/>
          </a:prstGeom>
          <a:noFill/>
          <a:ln w="111125"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95300" y="298963"/>
            <a:ext cx="8305800" cy="666809"/>
          </a:xfrm>
          <a:prstGeom prst="roundRect">
            <a:avLst/>
          </a:prstGeom>
          <a:solidFill>
            <a:srgbClr val="92D050"/>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600" b="1" dirty="0">
                <a:solidFill>
                  <a:schemeClr val="tx1"/>
                </a:solidFill>
                <a:latin typeface="Times New Roman" panose="02020603050405020304" pitchFamily="18" charset="0"/>
                <a:cs typeface="Times New Roman" panose="02020603050405020304" pitchFamily="18" charset="0"/>
              </a:rPr>
              <a:t>Software Development for Hospital Management System : 2024</a:t>
            </a:r>
          </a:p>
          <a:p>
            <a:pPr algn="ctr"/>
            <a:r>
              <a:rPr lang="en-IN" sz="1600" b="1" dirty="0">
                <a:solidFill>
                  <a:schemeClr val="tx1"/>
                </a:solidFill>
                <a:latin typeface="Times New Roman" panose="02020603050405020304" pitchFamily="18" charset="0"/>
                <a:cs typeface="Times New Roman" panose="02020603050405020304" pitchFamily="18" charset="0"/>
              </a:rPr>
              <a:t> </a:t>
            </a:r>
          </a:p>
        </p:txBody>
      </p:sp>
      <p:sp>
        <p:nvSpPr>
          <p:cNvPr id="13" name="Title 1"/>
          <p:cNvSpPr txBox="1">
            <a:spLocks/>
          </p:cNvSpPr>
          <p:nvPr/>
        </p:nvSpPr>
        <p:spPr>
          <a:xfrm>
            <a:off x="4648200" y="4191000"/>
            <a:ext cx="3962400" cy="621323"/>
          </a:xfrm>
          <a:prstGeom prst="rect">
            <a:avLst/>
          </a:prstGeom>
          <a:ln w="19050">
            <a:solidFill>
              <a:schemeClr val="tx1"/>
            </a:solidFill>
          </a:ln>
          <a:effectLst/>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Status: </a:t>
            </a:r>
          </a:p>
          <a:p>
            <a:pPr algn="l"/>
            <a:r>
              <a:rPr lang="en-US" sz="1250" b="1" dirty="0">
                <a:latin typeface="Times New Roman" panose="02020603050405020304" pitchFamily="18" charset="0"/>
                <a:cs typeface="Times New Roman" panose="02020603050405020304" pitchFamily="18" charset="0"/>
              </a:rPr>
              <a:t>                    Completed </a:t>
            </a:r>
          </a:p>
          <a:p>
            <a:pPr algn="l"/>
            <a:r>
              <a:rPr lang="en-US" sz="1250" b="1" dirty="0">
                <a:latin typeface="Times New Roman" panose="02020603050405020304" pitchFamily="18" charset="0"/>
                <a:cs typeface="Times New Roman" panose="02020603050405020304" pitchFamily="18" charset="0"/>
              </a:rPr>
              <a:t> </a:t>
            </a:r>
          </a:p>
        </p:txBody>
      </p:sp>
      <p:sp>
        <p:nvSpPr>
          <p:cNvPr id="2" name="Rectangle 1"/>
          <p:cNvSpPr/>
          <p:nvPr/>
        </p:nvSpPr>
        <p:spPr>
          <a:xfrm>
            <a:off x="4724400" y="1066800"/>
            <a:ext cx="643125" cy="369332"/>
          </a:xfrm>
          <a:prstGeom prst="rect">
            <a:avLst/>
          </a:prstGeom>
        </p:spPr>
        <p:txBody>
          <a:bodyPr wrap="none">
            <a:sp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Photo</a:t>
            </a:r>
            <a:r>
              <a:rPr lang="en-US" b="1" dirty="0">
                <a:solidFill>
                  <a:srgbClr val="002060"/>
                </a:solidFill>
                <a:latin typeface="Times New Roman" panose="02020603050405020304" pitchFamily="18" charset="0"/>
                <a:cs typeface="Times New Roman" panose="02020603050405020304" pitchFamily="18" charset="0"/>
              </a:rPr>
              <a:t> </a:t>
            </a:r>
            <a:endParaRPr lang="en-US" dirty="0">
              <a:solidFill>
                <a:schemeClr val="tx1"/>
              </a:solidFill>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6214" r="3735"/>
          <a:stretch/>
        </p:blipFill>
        <p:spPr bwMode="auto">
          <a:xfrm>
            <a:off x="495301" y="1059493"/>
            <a:ext cx="4064929" cy="29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11" descr="D:\WhatsApp Image 2024-11-06 at 3.15.55 PM.jpeg"/>
          <p:cNvPicPr>
            <a:picLocks noChangeAspect="1" noChangeArrowheads="1"/>
          </p:cNvPicPr>
          <p:nvPr/>
        </p:nvPicPr>
        <p:blipFill>
          <a:blip r:embed="rId3">
            <a:extLst>
              <a:ext uri="{28A0092B-C50C-407E-A947-70E740481C1C}">
                <a14:useLocalDpi xmlns:a14="http://schemas.microsoft.com/office/drawing/2010/main" val="0"/>
              </a:ext>
            </a:extLst>
          </a:blip>
          <a:srcRect t="33081" b="18703"/>
          <a:stretch>
            <a:fillRect/>
          </a:stretch>
        </p:blipFill>
        <p:spPr bwMode="auto">
          <a:xfrm>
            <a:off x="5536504" y="1122601"/>
            <a:ext cx="2736000" cy="2794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3993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A7578-C238-40A8-F7BE-AF68AA058D0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99B6611-B05B-B547-A354-A6C8B7DF0EEA}"/>
              </a:ext>
            </a:extLst>
          </p:cNvPr>
          <p:cNvSpPr>
            <a:spLocks noGrp="1"/>
          </p:cNvSpPr>
          <p:nvPr>
            <p:ph type="subTitle" idx="1"/>
          </p:nvPr>
        </p:nvSpPr>
        <p:spPr>
          <a:xfrm>
            <a:off x="533400" y="1066800"/>
            <a:ext cx="3962400" cy="2971800"/>
          </a:xfrm>
          <a:noFill/>
          <a:ln w="38100">
            <a:solidFill>
              <a:srgbClr val="002060"/>
            </a:solidFill>
          </a:ln>
        </p:spPr>
        <p:txBody>
          <a:bodyPr>
            <a:no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Abstract</a:t>
            </a:r>
            <a:r>
              <a:rPr lang="en-US" sz="1250" b="1" dirty="0">
                <a:solidFill>
                  <a:srgbClr val="002060"/>
                </a:solidFill>
                <a:latin typeface="Times New Roman" panose="02020603050405020304" pitchFamily="18" charset="0"/>
                <a:cs typeface="Times New Roman" panose="02020603050405020304" pitchFamily="18" charset="0"/>
              </a:rPr>
              <a:t> </a:t>
            </a:r>
            <a:endParaRPr lang="en-US" sz="1250" dirty="0">
              <a:solidFill>
                <a:schemeClr val="tx1"/>
              </a:solidFill>
              <a:latin typeface="Times New Roman" panose="02020603050405020304" pitchFamily="18" charset="0"/>
              <a:cs typeface="Times New Roman" panose="02020603050405020304" pitchFamily="18" charset="0"/>
            </a:endParaRPr>
          </a:p>
          <a:p>
            <a:pPr algn="just"/>
            <a:r>
              <a:rPr lang="en-US" sz="1250" dirty="0">
                <a:solidFill>
                  <a:schemeClr val="tx1"/>
                </a:solidFill>
                <a:latin typeface="Times New Roman" panose="02020603050405020304" pitchFamily="18" charset="0"/>
                <a:cs typeface="Times New Roman" panose="02020603050405020304" pitchFamily="18" charset="0"/>
              </a:rPr>
              <a:t>	This research explores the potential of solar-powered green hydrogen generation as a sustainable and clean energy solution. By harnessing solar energy to power the electrolysis process, water is split into hydrogen and oxygen, producing green hydrogen with zero carbon emissions. The study investigates the techno-economic feasibility of solar-powered hydrogen generation systems, considering factors such as solar irradiance, </a:t>
            </a:r>
            <a:r>
              <a:rPr lang="en-US" sz="1250" dirty="0" err="1">
                <a:solidFill>
                  <a:schemeClr val="tx1"/>
                </a:solidFill>
                <a:latin typeface="Times New Roman" panose="02020603050405020304" pitchFamily="18" charset="0"/>
                <a:cs typeface="Times New Roman" panose="02020603050405020304" pitchFamily="18" charset="0"/>
              </a:rPr>
              <a:t>electrolyzer</a:t>
            </a:r>
            <a:r>
              <a:rPr lang="en-US" sz="1250" dirty="0">
                <a:solidFill>
                  <a:schemeClr val="tx1"/>
                </a:solidFill>
                <a:latin typeface="Times New Roman" panose="02020603050405020304" pitchFamily="18" charset="0"/>
                <a:cs typeface="Times New Roman" panose="02020603050405020304" pitchFamily="18" charset="0"/>
              </a:rPr>
              <a:t> efficiency, and hydrogen storage and transportation. The potential applications of green hydrogen, including its use in fuel cell vehicles, power generation, and industrial processes, are also discussed. This research aims to contribute to the development of a sustainable and low-carbon energy future.</a:t>
            </a:r>
          </a:p>
          <a:p>
            <a:pPr algn="just"/>
            <a:endParaRPr lang="en-US" sz="1250" b="1" u="sng" dirty="0">
              <a:solidFill>
                <a:srgbClr val="002060"/>
              </a:solidFill>
              <a:latin typeface="Times New Roman" panose="02020603050405020304" pitchFamily="18" charset="0"/>
              <a:cs typeface="Times New Roman" panose="02020603050405020304" pitchFamily="18" charset="0"/>
            </a:endParaRPr>
          </a:p>
        </p:txBody>
      </p:sp>
      <p:sp>
        <p:nvSpPr>
          <p:cNvPr id="4" name="Subtitle 2">
            <a:extLst>
              <a:ext uri="{FF2B5EF4-FFF2-40B4-BE49-F238E27FC236}">
                <a16:creationId xmlns:a16="http://schemas.microsoft.com/office/drawing/2014/main" id="{0992DC6F-F59C-7FD1-D3A1-8360434262BC}"/>
              </a:ext>
            </a:extLst>
          </p:cNvPr>
          <p:cNvSpPr txBox="1">
            <a:spLocks/>
          </p:cNvSpPr>
          <p:nvPr/>
        </p:nvSpPr>
        <p:spPr>
          <a:xfrm>
            <a:off x="4648200" y="1066800"/>
            <a:ext cx="3962400" cy="2971800"/>
          </a:xfrm>
          <a:prstGeom prst="rect">
            <a:avLst/>
          </a:prstGeom>
          <a:ln w="38100">
            <a:solidFill>
              <a:srgbClr val="002060"/>
            </a:solidFill>
          </a:ln>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400" b="1" u="sng" dirty="0">
              <a:solidFill>
                <a:srgbClr val="002060"/>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id="{8886B73C-F214-ABF2-1162-F0007535888B}"/>
              </a:ext>
            </a:extLst>
          </p:cNvPr>
          <p:cNvSpPr txBox="1">
            <a:spLocks/>
          </p:cNvSpPr>
          <p:nvPr/>
        </p:nvSpPr>
        <p:spPr>
          <a:xfrm>
            <a:off x="533400" y="48768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Outcomes : </a:t>
            </a:r>
          </a:p>
          <a:p>
            <a:pPr algn="l"/>
            <a:r>
              <a:rPr lang="en-US" sz="1250" b="1" dirty="0">
                <a:latin typeface="Times New Roman" panose="02020603050405020304" pitchFamily="18" charset="0"/>
                <a:cs typeface="Times New Roman" panose="02020603050405020304" pitchFamily="18" charset="0"/>
              </a:rPr>
              <a:t>                       In process of publication. </a:t>
            </a:r>
          </a:p>
          <a:p>
            <a:pPr algn="l"/>
            <a:r>
              <a:rPr lang="en-US" sz="1250" b="1" dirty="0">
                <a:latin typeface="Times New Roman" panose="02020603050405020304" pitchFamily="18" charset="0"/>
                <a:cs typeface="Times New Roman" panose="02020603050405020304" pitchFamily="18" charset="0"/>
              </a:rPr>
              <a:t>	</a:t>
            </a:r>
          </a:p>
        </p:txBody>
      </p:sp>
      <p:sp>
        <p:nvSpPr>
          <p:cNvPr id="6" name="Title 1">
            <a:extLst>
              <a:ext uri="{FF2B5EF4-FFF2-40B4-BE49-F238E27FC236}">
                <a16:creationId xmlns:a16="http://schemas.microsoft.com/office/drawing/2014/main" id="{58FAC976-3052-2D78-6F23-61A684D0AF79}"/>
              </a:ext>
            </a:extLst>
          </p:cNvPr>
          <p:cNvSpPr txBox="1">
            <a:spLocks/>
          </p:cNvSpPr>
          <p:nvPr/>
        </p:nvSpPr>
        <p:spPr>
          <a:xfrm>
            <a:off x="533400" y="4191000"/>
            <a:ext cx="3962400" cy="621323"/>
          </a:xfrm>
          <a:prstGeom prst="rect">
            <a:avLst/>
          </a:prstGeom>
          <a:ln w="19050">
            <a:solidFill>
              <a:schemeClr val="tx1"/>
            </a:solidFill>
          </a:ln>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Funded by : </a:t>
            </a:r>
          </a:p>
          <a:p>
            <a:pPr algn="l"/>
            <a:r>
              <a:rPr lang="en-US" sz="1250" b="1" dirty="0">
                <a:latin typeface="Times New Roman" panose="02020603050405020304" pitchFamily="18" charset="0"/>
                <a:cs typeface="Times New Roman" panose="02020603050405020304" pitchFamily="18" charset="0"/>
              </a:rPr>
              <a:t>                     VIT Research Fund </a:t>
            </a:r>
          </a:p>
          <a:p>
            <a:pPr algn="l"/>
            <a:r>
              <a:rPr lang="en-US" sz="1250" b="1" dirty="0">
                <a:latin typeface="Times New Roman" panose="02020603050405020304" pitchFamily="18" charset="0"/>
                <a:cs typeface="Times New Roman" panose="02020603050405020304" pitchFamily="18" charset="0"/>
              </a:rPr>
              <a:t>                    </a:t>
            </a:r>
          </a:p>
          <a:p>
            <a:pPr algn="l"/>
            <a:r>
              <a:rPr lang="en-US" sz="1250" b="1" dirty="0">
                <a:latin typeface="Times New Roman" panose="02020603050405020304" pitchFamily="18" charset="0"/>
                <a:cs typeface="Times New Roman" panose="02020603050405020304" pitchFamily="18" charset="0"/>
              </a:rPr>
              <a:t> </a:t>
            </a:r>
          </a:p>
        </p:txBody>
      </p:sp>
      <p:sp>
        <p:nvSpPr>
          <p:cNvPr id="7" name="Title 1">
            <a:extLst>
              <a:ext uri="{FF2B5EF4-FFF2-40B4-BE49-F238E27FC236}">
                <a16:creationId xmlns:a16="http://schemas.microsoft.com/office/drawing/2014/main" id="{0CEFA68D-4D4F-6D91-B7F5-E8122BEECFF4}"/>
              </a:ext>
            </a:extLst>
          </p:cNvPr>
          <p:cNvSpPr txBox="1">
            <a:spLocks/>
          </p:cNvSpPr>
          <p:nvPr/>
        </p:nvSpPr>
        <p:spPr>
          <a:xfrm>
            <a:off x="533400" y="57912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Contact Details:    </a:t>
            </a:r>
            <a:r>
              <a:rPr lang="pt-BR" sz="1250" b="1" dirty="0">
                <a:latin typeface="Times New Roman" panose="02020603050405020304" pitchFamily="18" charset="0"/>
                <a:cs typeface="Times New Roman" panose="02020603050405020304" pitchFamily="18" charset="0"/>
              </a:rPr>
              <a:t>Dr. Suprava Chakraborty</a:t>
            </a:r>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                               Associate Professor Grade-2 </a:t>
            </a:r>
          </a:p>
          <a:p>
            <a:pPr algn="l"/>
            <a:r>
              <a:rPr lang="en-US" sz="1250" b="1" dirty="0">
                <a:latin typeface="Times New Roman" panose="02020603050405020304" pitchFamily="18" charset="0"/>
                <a:cs typeface="Times New Roman" panose="02020603050405020304" pitchFamily="18" charset="0"/>
              </a:rPr>
              <a:t>                               </a:t>
            </a:r>
            <a:r>
              <a:rPr lang="pt-BR" sz="1250" b="1" dirty="0">
                <a:latin typeface="Times New Roman" panose="02020603050405020304" pitchFamily="18" charset="0"/>
                <a:cs typeface="Times New Roman" panose="02020603050405020304" pitchFamily="18" charset="0"/>
                <a:hlinkClick r:id="rId2"/>
              </a:rPr>
              <a:t>suprava.chakraborty@vit.ac.in</a:t>
            </a:r>
            <a:r>
              <a:rPr lang="pt-BR" sz="1250" b="1" dirty="0">
                <a:latin typeface="Times New Roman" panose="02020603050405020304" pitchFamily="18" charset="0"/>
                <a:cs typeface="Times New Roman" panose="02020603050405020304" pitchFamily="18" charset="0"/>
              </a:rPr>
              <a:t>  </a:t>
            </a:r>
          </a:p>
        </p:txBody>
      </p:sp>
      <p:sp>
        <p:nvSpPr>
          <p:cNvPr id="9" name="Rectangle 8">
            <a:extLst>
              <a:ext uri="{FF2B5EF4-FFF2-40B4-BE49-F238E27FC236}">
                <a16:creationId xmlns:a16="http://schemas.microsoft.com/office/drawing/2014/main" id="{75909813-9208-FCE5-33EF-1E3AA5CBB88E}"/>
              </a:ext>
            </a:extLst>
          </p:cNvPr>
          <p:cNvSpPr/>
          <p:nvPr/>
        </p:nvSpPr>
        <p:spPr>
          <a:xfrm>
            <a:off x="152400" y="152400"/>
            <a:ext cx="8839200" cy="6553200"/>
          </a:xfrm>
          <a:prstGeom prst="rect">
            <a:avLst/>
          </a:prstGeom>
          <a:noFill/>
          <a:ln w="111125"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840B879B-177B-C39A-054E-27F24796E5A4}"/>
              </a:ext>
            </a:extLst>
          </p:cNvPr>
          <p:cNvSpPr/>
          <p:nvPr/>
        </p:nvSpPr>
        <p:spPr>
          <a:xfrm>
            <a:off x="457200" y="298965"/>
            <a:ext cx="8305800" cy="666809"/>
          </a:xfrm>
          <a:prstGeom prst="roundRect">
            <a:avLst/>
          </a:prstGeom>
          <a:solidFill>
            <a:srgbClr val="92D050"/>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Aft>
                <a:spcPts val="600"/>
              </a:spcAft>
            </a:pPr>
            <a:r>
              <a:rPr lang="en-US" sz="1600" b="1" dirty="0">
                <a:solidFill>
                  <a:schemeClr val="tx1"/>
                </a:solidFill>
                <a:latin typeface="Times New Roman" panose="02020603050405020304" pitchFamily="18" charset="0"/>
                <a:cs typeface="Times New Roman" panose="02020603050405020304" pitchFamily="18" charset="0"/>
              </a:rPr>
              <a:t>Solar powered green Hydrogen generation : 2024</a:t>
            </a:r>
          </a:p>
        </p:txBody>
      </p:sp>
      <p:sp>
        <p:nvSpPr>
          <p:cNvPr id="13" name="Title 1">
            <a:extLst>
              <a:ext uri="{FF2B5EF4-FFF2-40B4-BE49-F238E27FC236}">
                <a16:creationId xmlns:a16="http://schemas.microsoft.com/office/drawing/2014/main" id="{405AF63B-A89F-AF4B-A2F8-069354EF94BE}"/>
              </a:ext>
            </a:extLst>
          </p:cNvPr>
          <p:cNvSpPr txBox="1">
            <a:spLocks/>
          </p:cNvSpPr>
          <p:nvPr/>
        </p:nvSpPr>
        <p:spPr>
          <a:xfrm>
            <a:off x="4648200" y="4191000"/>
            <a:ext cx="3962400" cy="621323"/>
          </a:xfrm>
          <a:prstGeom prst="rect">
            <a:avLst/>
          </a:prstGeom>
          <a:ln w="19050">
            <a:solidFill>
              <a:schemeClr val="tx1"/>
            </a:solidFill>
          </a:ln>
          <a:effectLst/>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Status: </a:t>
            </a:r>
          </a:p>
          <a:p>
            <a:pPr algn="l"/>
            <a:r>
              <a:rPr lang="en-US" sz="1250" b="1" dirty="0">
                <a:latin typeface="Times New Roman" panose="02020603050405020304" pitchFamily="18" charset="0"/>
                <a:cs typeface="Times New Roman" panose="02020603050405020304" pitchFamily="18" charset="0"/>
              </a:rPr>
              <a:t>                    On-going ( 2023- 2025)  </a:t>
            </a:r>
          </a:p>
          <a:p>
            <a:pPr algn="l"/>
            <a:r>
              <a:rPr lang="en-US" sz="1250" b="1" dirty="0">
                <a:latin typeface="Times New Roman" panose="02020603050405020304" pitchFamily="18" charset="0"/>
                <a:cs typeface="Times New Roman" panose="02020603050405020304" pitchFamily="18" charset="0"/>
              </a:rPr>
              <a:t> </a:t>
            </a:r>
          </a:p>
        </p:txBody>
      </p:sp>
      <p:pic>
        <p:nvPicPr>
          <p:cNvPr id="15" name="Picture 14">
            <a:extLst>
              <a:ext uri="{FF2B5EF4-FFF2-40B4-BE49-F238E27FC236}">
                <a16:creationId xmlns:a16="http://schemas.microsoft.com/office/drawing/2014/main" id="{77CF3A69-0702-4875-AF2B-54EADF2AD19C}"/>
              </a:ext>
            </a:extLst>
          </p:cNvPr>
          <p:cNvPicPr>
            <a:picLocks noChangeAspect="1"/>
          </p:cNvPicPr>
          <p:nvPr/>
        </p:nvPicPr>
        <p:blipFill>
          <a:blip r:embed="rId3"/>
          <a:stretch>
            <a:fillRect/>
          </a:stretch>
        </p:blipFill>
        <p:spPr>
          <a:xfrm>
            <a:off x="4786916" y="1219200"/>
            <a:ext cx="3674769" cy="2716030"/>
          </a:xfrm>
          <a:prstGeom prst="rect">
            <a:avLst/>
          </a:prstGeom>
          <a:ln w="28575">
            <a:solidFill>
              <a:srgbClr val="002060"/>
            </a:solidFill>
          </a:ln>
        </p:spPr>
      </p:pic>
    </p:spTree>
    <p:extLst>
      <p:ext uri="{BB962C8B-B14F-4D97-AF65-F5344CB8AC3E}">
        <p14:creationId xmlns:p14="http://schemas.microsoft.com/office/powerpoint/2010/main" val="3082957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1066800"/>
            <a:ext cx="3962400" cy="2971800"/>
          </a:xfrm>
          <a:noFill/>
          <a:ln w="38100">
            <a:solidFill>
              <a:srgbClr val="002060"/>
            </a:solidFill>
          </a:ln>
        </p:spPr>
        <p:txBody>
          <a:bodyPr>
            <a:no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Abstract</a:t>
            </a:r>
            <a:r>
              <a:rPr lang="en-US" sz="1250" b="1" dirty="0">
                <a:solidFill>
                  <a:srgbClr val="002060"/>
                </a:solidFill>
                <a:latin typeface="Times New Roman" panose="02020603050405020304" pitchFamily="18" charset="0"/>
                <a:cs typeface="Times New Roman" panose="02020603050405020304" pitchFamily="18" charset="0"/>
              </a:rPr>
              <a:t>  </a:t>
            </a:r>
          </a:p>
          <a:p>
            <a:pPr algn="just"/>
            <a:endParaRPr lang="en-US" sz="1250" b="1" dirty="0">
              <a:solidFill>
                <a:srgbClr val="002060"/>
              </a:solidFill>
              <a:latin typeface="Times New Roman" panose="02020603050405020304" pitchFamily="18" charset="0"/>
              <a:cs typeface="Times New Roman" panose="02020603050405020304" pitchFamily="18" charset="0"/>
            </a:endParaRPr>
          </a:p>
          <a:p>
            <a:pPr algn="just"/>
            <a:r>
              <a:rPr lang="en-US" sz="1250" dirty="0">
                <a:solidFill>
                  <a:schemeClr val="tx1"/>
                </a:solidFill>
                <a:latin typeface="Times New Roman" pitchFamily="18" charset="0"/>
                <a:cs typeface="Times New Roman" pitchFamily="18" charset="0"/>
              </a:rPr>
              <a:t>This research focuses on using a combination of sensors, including radar and ultrasonic systems, to accurately measure distances and speeds of objects for autonomous driving. Radar, a crucial sensor for autonomous vehicles, detects and tracks objects like cars, pedestrians, and obstacles to create precise paths</a:t>
            </a:r>
            <a:r>
              <a:rPr lang="en-US" sz="1400" dirty="0">
                <a:solidFill>
                  <a:schemeClr val="tx1"/>
                </a:solidFill>
                <a:latin typeface="Times New Roman" pitchFamily="18" charset="0"/>
                <a:cs typeface="Times New Roman" pitchFamily="18" charset="0"/>
              </a:rPr>
              <a:t>. The prototype has been developed in the laboratory and tested under laboratory conditions for experiencing the highly efficient autonomous operation of the vehicle</a:t>
            </a:r>
            <a:r>
              <a:rPr lang="en-US" sz="1400" dirty="0">
                <a:latin typeface="Times New Roman" pitchFamily="18" charset="0"/>
                <a:cs typeface="Times New Roman" pitchFamily="18" charset="0"/>
              </a:rPr>
              <a:t>.</a:t>
            </a:r>
          </a:p>
          <a:p>
            <a:pPr algn="just"/>
            <a:endParaRPr lang="en-US" sz="1400" dirty="0">
              <a:latin typeface="Canva Sans Bold"/>
            </a:endParaRPr>
          </a:p>
          <a:p>
            <a:pPr algn="just"/>
            <a:endParaRPr lang="en-US" sz="1250" dirty="0">
              <a:solidFill>
                <a:schemeClr val="tx1"/>
              </a:solidFill>
              <a:latin typeface="Times New Roman" pitchFamily="18" charset="0"/>
              <a:cs typeface="Times New Roman" pitchFamily="18" charset="0"/>
            </a:endParaRPr>
          </a:p>
          <a:p>
            <a:pPr algn="just"/>
            <a:r>
              <a:rPr lang="en-US" sz="1250" dirty="0">
                <a:solidFill>
                  <a:schemeClr val="tx1"/>
                </a:solidFill>
                <a:latin typeface="Times New Roman" pitchFamily="18" charset="0"/>
                <a:cs typeface="Times New Roman" pitchFamily="18" charset="0"/>
              </a:rPr>
              <a:t>	</a:t>
            </a:r>
            <a:endParaRPr lang="en-US" sz="1250" b="1" u="sng" dirty="0">
              <a:solidFill>
                <a:schemeClr val="tx1"/>
              </a:solidFill>
              <a:latin typeface="Times New Roman" pitchFamily="18" charset="0"/>
              <a:cs typeface="Times New Roman" pitchFamily="18" charset="0"/>
            </a:endParaRPr>
          </a:p>
        </p:txBody>
      </p:sp>
      <p:sp>
        <p:nvSpPr>
          <p:cNvPr id="4" name="Subtitle 2"/>
          <p:cNvSpPr txBox="1">
            <a:spLocks/>
          </p:cNvSpPr>
          <p:nvPr/>
        </p:nvSpPr>
        <p:spPr>
          <a:xfrm>
            <a:off x="4648200" y="1066800"/>
            <a:ext cx="3962400" cy="2971800"/>
          </a:xfrm>
          <a:prstGeom prst="rect">
            <a:avLst/>
          </a:prstGeom>
          <a:ln w="38100">
            <a:solidFill>
              <a:srgbClr val="002060"/>
            </a:solidFill>
          </a:ln>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400" b="1" u="sng" dirty="0">
              <a:solidFill>
                <a:srgbClr val="002060"/>
              </a:solidFill>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533400" y="48768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1250" b="1" dirty="0">
                <a:latin typeface="Times New Roman" panose="02020603050405020304" pitchFamily="18" charset="0"/>
                <a:cs typeface="Times New Roman" panose="02020603050405020304" pitchFamily="18" charset="0"/>
              </a:rPr>
              <a:t>Outcomes : </a:t>
            </a:r>
          </a:p>
          <a:p>
            <a:pPr algn="just">
              <a:buFont typeface="Arial" pitchFamily="34" charset="0"/>
              <a:buChar char="•"/>
            </a:pPr>
            <a:r>
              <a:rPr lang="en-US" sz="1250" b="1" dirty="0">
                <a:latin typeface="Times New Roman" panose="02020603050405020304" pitchFamily="18" charset="0"/>
                <a:cs typeface="Times New Roman" panose="02020603050405020304" pitchFamily="18" charset="0"/>
              </a:rPr>
              <a:t>Paper Under review in International Journal</a:t>
            </a:r>
          </a:p>
          <a:p>
            <a:pPr algn="l"/>
            <a:r>
              <a:rPr lang="en-US" sz="1800" b="1" dirty="0">
                <a:latin typeface="Times New Roman" pitchFamily="18" charset="0"/>
                <a:cs typeface="Times New Roman" pitchFamily="18" charset="0"/>
              </a:rPr>
              <a:t>	</a:t>
            </a:r>
          </a:p>
        </p:txBody>
      </p:sp>
      <p:sp>
        <p:nvSpPr>
          <p:cNvPr id="6" name="Title 1"/>
          <p:cNvSpPr txBox="1">
            <a:spLocks/>
          </p:cNvSpPr>
          <p:nvPr/>
        </p:nvSpPr>
        <p:spPr>
          <a:xfrm>
            <a:off x="533400" y="4191000"/>
            <a:ext cx="3962400" cy="621323"/>
          </a:xfrm>
          <a:prstGeom prst="rect">
            <a:avLst/>
          </a:prstGeom>
          <a:ln w="19050">
            <a:solidFill>
              <a:schemeClr val="tx1"/>
            </a:solidFill>
          </a:ln>
          <a:effectLst/>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Funded by : VIT Consumables</a:t>
            </a:r>
          </a:p>
          <a:p>
            <a:pPr algn="l"/>
            <a:r>
              <a:rPr lang="en-US" sz="1250" b="1" dirty="0">
                <a:latin typeface="Times New Roman" panose="02020603050405020304" pitchFamily="18" charset="0"/>
                <a:cs typeface="Times New Roman" panose="02020603050405020304" pitchFamily="18" charset="0"/>
              </a:rPr>
              <a:t>                    </a:t>
            </a:r>
          </a:p>
          <a:p>
            <a:pPr algn="l"/>
            <a:r>
              <a:rPr lang="en-US" sz="1250" b="1" dirty="0">
                <a:latin typeface="Times New Roman" panose="02020603050405020304" pitchFamily="18" charset="0"/>
                <a:cs typeface="Times New Roman" panose="02020603050405020304" pitchFamily="18" charset="0"/>
              </a:rPr>
              <a:t> </a:t>
            </a:r>
          </a:p>
        </p:txBody>
      </p:sp>
      <p:sp>
        <p:nvSpPr>
          <p:cNvPr id="7" name="Title 1"/>
          <p:cNvSpPr txBox="1">
            <a:spLocks/>
          </p:cNvSpPr>
          <p:nvPr/>
        </p:nvSpPr>
        <p:spPr>
          <a:xfrm>
            <a:off x="533400" y="57912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Contact Details:    Dr. Santanu Kumar Dash</a:t>
            </a:r>
          </a:p>
          <a:p>
            <a:pPr algn="l"/>
            <a:r>
              <a:rPr lang="en-US" sz="1250" b="1" dirty="0">
                <a:latin typeface="Times New Roman" panose="02020603050405020304" pitchFamily="18" charset="0"/>
                <a:cs typeface="Times New Roman" panose="02020603050405020304" pitchFamily="18" charset="0"/>
              </a:rPr>
              <a:t>                                Assistant Professor Senior Grade-2 </a:t>
            </a:r>
          </a:p>
          <a:p>
            <a:pPr algn="l"/>
            <a:r>
              <a:rPr lang="en-US" sz="1250" b="1" dirty="0">
                <a:solidFill>
                  <a:srgbClr val="0000FF"/>
                </a:solidFill>
                <a:latin typeface="Times New Roman" panose="02020603050405020304" pitchFamily="18" charset="0"/>
                <a:cs typeface="Times New Roman" panose="02020603050405020304" pitchFamily="18" charset="0"/>
              </a:rPr>
              <a:t>                               </a:t>
            </a:r>
            <a:r>
              <a:rPr lang="en-US" sz="1250" b="1" u="sng" dirty="0">
                <a:solidFill>
                  <a:srgbClr val="0000FF"/>
                </a:solidFill>
                <a:latin typeface="Times New Roman" panose="02020603050405020304" pitchFamily="18" charset="0"/>
                <a:cs typeface="Times New Roman" panose="02020603050405020304" pitchFamily="18" charset="0"/>
              </a:rPr>
              <a:t>santanukumar.dash@vit.ac.in</a:t>
            </a:r>
            <a:endParaRPr lang="en-US" sz="1250" b="1" dirty="0">
              <a:solidFill>
                <a:srgbClr val="0000FF"/>
              </a:solidFill>
              <a:latin typeface="Times New Roman" panose="02020603050405020304" pitchFamily="18" charset="0"/>
              <a:cs typeface="Times New Roman" panose="02020603050405020304" pitchFamily="18" charset="0"/>
            </a:endParaRPr>
          </a:p>
        </p:txBody>
      </p:sp>
      <p:sp>
        <p:nvSpPr>
          <p:cNvPr id="9" name="Rectangle 8"/>
          <p:cNvSpPr/>
          <p:nvPr/>
        </p:nvSpPr>
        <p:spPr>
          <a:xfrm>
            <a:off x="152400" y="152400"/>
            <a:ext cx="8839200" cy="6553200"/>
          </a:xfrm>
          <a:prstGeom prst="rect">
            <a:avLst/>
          </a:prstGeom>
          <a:noFill/>
          <a:ln w="111125"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57200" y="298965"/>
            <a:ext cx="8305800" cy="666809"/>
          </a:xfrm>
          <a:prstGeom prst="roundRect">
            <a:avLst/>
          </a:prstGeom>
          <a:solidFill>
            <a:srgbClr val="92D050"/>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latin typeface="Times New Roman" pitchFamily="18" charset="0"/>
              <a:cs typeface="Times New Roman" pitchFamily="18" charset="0"/>
            </a:endParaRPr>
          </a:p>
          <a:p>
            <a:pPr algn="ctr"/>
            <a:r>
              <a:rPr lang="en-US" sz="1600" b="1" dirty="0">
                <a:solidFill>
                  <a:schemeClr val="tx1"/>
                </a:solidFill>
                <a:latin typeface="Times New Roman" pitchFamily="18" charset="0"/>
                <a:cs typeface="Times New Roman" pitchFamily="18" charset="0"/>
              </a:rPr>
              <a:t>Integrated sensing and control system for enhanced autonomous vehicle </a:t>
            </a:r>
            <a:r>
              <a:rPr lang="en-IN" sz="1600" b="1" dirty="0">
                <a:solidFill>
                  <a:schemeClr val="tx1"/>
                </a:solidFill>
                <a:latin typeface="Times New Roman" pitchFamily="18" charset="0"/>
                <a:cs typeface="Times New Roman" pitchFamily="18" charset="0"/>
              </a:rPr>
              <a:t>: 2023</a:t>
            </a:r>
            <a:r>
              <a:rPr lang="en-US" sz="1600" b="1" dirty="0">
                <a:solidFill>
                  <a:schemeClr val="tx1"/>
                </a:solidFill>
                <a:latin typeface="Times New Roman" pitchFamily="18" charset="0"/>
                <a:cs typeface="Times New Roman" pitchFamily="18" charset="0"/>
              </a:rPr>
              <a:t> </a:t>
            </a:r>
          </a:p>
          <a:p>
            <a:pPr algn="ctr"/>
            <a:endParaRPr lang="en-US" dirty="0"/>
          </a:p>
        </p:txBody>
      </p:sp>
      <p:sp>
        <p:nvSpPr>
          <p:cNvPr id="13" name="Title 1"/>
          <p:cNvSpPr txBox="1">
            <a:spLocks/>
          </p:cNvSpPr>
          <p:nvPr/>
        </p:nvSpPr>
        <p:spPr>
          <a:xfrm>
            <a:off x="4648200" y="4191000"/>
            <a:ext cx="3962400" cy="621323"/>
          </a:xfrm>
          <a:prstGeom prst="rect">
            <a:avLst/>
          </a:prstGeom>
          <a:ln w="19050">
            <a:solidFill>
              <a:schemeClr val="tx1"/>
            </a:solidFill>
          </a:ln>
          <a:effectLst/>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Status: </a:t>
            </a:r>
          </a:p>
          <a:p>
            <a:pPr algn="l"/>
            <a:r>
              <a:rPr lang="en-US" sz="1250" b="1" dirty="0">
                <a:latin typeface="Times New Roman" panose="02020603050405020304" pitchFamily="18" charset="0"/>
                <a:cs typeface="Times New Roman" panose="02020603050405020304" pitchFamily="18" charset="0"/>
              </a:rPr>
              <a:t>                    Completed ( 2023)  </a:t>
            </a:r>
          </a:p>
          <a:p>
            <a:pPr algn="l"/>
            <a:r>
              <a:rPr lang="en-US" sz="1250" b="1" dirty="0">
                <a:latin typeface="Times New Roman" panose="02020603050405020304" pitchFamily="18" charset="0"/>
                <a:cs typeface="Times New Roman" panose="02020603050405020304" pitchFamily="18" charset="0"/>
              </a:rPr>
              <a:t> </a:t>
            </a:r>
          </a:p>
        </p:txBody>
      </p:sp>
      <p:sp>
        <p:nvSpPr>
          <p:cNvPr id="2" name="Rectangle 1"/>
          <p:cNvSpPr/>
          <p:nvPr/>
        </p:nvSpPr>
        <p:spPr>
          <a:xfrm>
            <a:off x="4724400" y="1066800"/>
            <a:ext cx="643125" cy="369332"/>
          </a:xfrm>
          <a:prstGeom prst="rect">
            <a:avLst/>
          </a:prstGeom>
        </p:spPr>
        <p:txBody>
          <a:bodyPr wrap="none">
            <a:sp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Photo</a:t>
            </a:r>
            <a:r>
              <a:rPr lang="en-US" b="1" dirty="0">
                <a:solidFill>
                  <a:srgbClr val="002060"/>
                </a:solidFill>
                <a:latin typeface="Times New Roman" panose="02020603050405020304" pitchFamily="18" charset="0"/>
                <a:cs typeface="Times New Roman" panose="02020603050405020304" pitchFamily="18" charset="0"/>
              </a:rPr>
              <a:t> </a:t>
            </a:r>
            <a:endParaRPr lang="en-US" dirty="0">
              <a:solidFill>
                <a:schemeClr val="tx1"/>
              </a:solidFill>
              <a:latin typeface="Times New Roman" panose="02020603050405020304" pitchFamily="18" charset="0"/>
              <a:cs typeface="Times New Roman" panose="02020603050405020304" pitchFamily="18" charset="0"/>
            </a:endParaRPr>
          </a:p>
        </p:txBody>
      </p:sp>
      <p:pic>
        <p:nvPicPr>
          <p:cNvPr id="14" name="image19.jpeg"/>
          <p:cNvPicPr>
            <a:picLocks noChangeAspect="1" noChangeArrowheads="1"/>
          </p:cNvPicPr>
          <p:nvPr/>
        </p:nvPicPr>
        <p:blipFill>
          <a:blip r:embed="rId2" cstate="print"/>
          <a:srcRect/>
          <a:stretch>
            <a:fillRect/>
          </a:stretch>
        </p:blipFill>
        <p:spPr bwMode="auto">
          <a:xfrm>
            <a:off x="5029200" y="1447800"/>
            <a:ext cx="3429000" cy="2371725"/>
          </a:xfrm>
          <a:prstGeom prst="rect">
            <a:avLst/>
          </a:prstGeom>
          <a:noFill/>
          <a:ln w="9525">
            <a:noFill/>
            <a:miter lim="800000"/>
            <a:headEnd/>
            <a:tailEnd/>
          </a:ln>
        </p:spPr>
      </p:pic>
    </p:spTree>
    <p:extLst>
      <p:ext uri="{BB962C8B-B14F-4D97-AF65-F5344CB8AC3E}">
        <p14:creationId xmlns:p14="http://schemas.microsoft.com/office/powerpoint/2010/main" val="414408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1066800"/>
            <a:ext cx="3962400" cy="2971800"/>
          </a:xfrm>
          <a:noFill/>
          <a:ln w="38100">
            <a:solidFill>
              <a:srgbClr val="002060"/>
            </a:solidFill>
          </a:ln>
        </p:spPr>
        <p:txBody>
          <a:bodyPr>
            <a:no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Abstract</a:t>
            </a:r>
            <a:r>
              <a:rPr lang="en-US" sz="1250" b="1" dirty="0">
                <a:solidFill>
                  <a:srgbClr val="002060"/>
                </a:solidFill>
                <a:latin typeface="Times New Roman" panose="02020603050405020304" pitchFamily="18" charset="0"/>
                <a:cs typeface="Times New Roman" panose="02020603050405020304" pitchFamily="18" charset="0"/>
              </a:rPr>
              <a:t> </a:t>
            </a:r>
          </a:p>
          <a:p>
            <a:pPr algn="just"/>
            <a:r>
              <a:rPr lang="en-IN" altLang="en-US" sz="1250" dirty="0">
                <a:solidFill>
                  <a:schemeClr val="tx1"/>
                </a:solidFill>
                <a:latin typeface="Times New Roman" panose="02020603050405020304" pitchFamily="18" charset="0"/>
                <a:cs typeface="Times New Roman" panose="02020603050405020304" pitchFamily="18" charset="0"/>
              </a:rPr>
              <a:t>Wireless Power Transmission (WPT) has gained global research interest, but challenges like coil misalignment and varying battery voltage levels have limited efficient power transfer. To address these, a research team developed a universal hybrid (Grid-Renewable) EV wireless charger with remarkable efficiency. This new prototype successfully charges lithium-ion batteries of 12V, 24V, 36V, and 48V across a 1-meter range with 75% efficiency—surpassing known systems. It demonstrated excellent performance under horizontal and angular misalignment tests, delivering regulated output. Without the need for a storage battery at the station, this compact system can be deployed anywhere with sufficient power sources</a:t>
            </a:r>
            <a:endParaRPr lang="en-US" sz="1250" dirty="0">
              <a:solidFill>
                <a:schemeClr val="tx1"/>
              </a:solidFill>
              <a:latin typeface="Times New Roman" panose="02020603050405020304" pitchFamily="18" charset="0"/>
              <a:cs typeface="Times New Roman" panose="02020603050405020304" pitchFamily="18" charset="0"/>
            </a:endParaRPr>
          </a:p>
          <a:p>
            <a:pPr algn="just"/>
            <a:r>
              <a:rPr lang="en-US" sz="1250" dirty="0">
                <a:solidFill>
                  <a:schemeClr val="tx1"/>
                </a:solidFill>
                <a:latin typeface="Times New Roman" panose="02020603050405020304" pitchFamily="18" charset="0"/>
                <a:cs typeface="Times New Roman" panose="02020603050405020304" pitchFamily="18" charset="0"/>
              </a:rPr>
              <a:t>	</a:t>
            </a:r>
            <a:endParaRPr lang="en-US" sz="1250" b="1" u="sng" dirty="0">
              <a:solidFill>
                <a:srgbClr val="002060"/>
              </a:solidFill>
              <a:latin typeface="Times New Roman" panose="02020603050405020304" pitchFamily="18" charset="0"/>
              <a:cs typeface="Times New Roman" panose="02020603050405020304" pitchFamily="18" charset="0"/>
            </a:endParaRPr>
          </a:p>
        </p:txBody>
      </p:sp>
      <p:sp>
        <p:nvSpPr>
          <p:cNvPr id="4" name="Subtitle 2"/>
          <p:cNvSpPr txBox="1">
            <a:spLocks/>
          </p:cNvSpPr>
          <p:nvPr/>
        </p:nvSpPr>
        <p:spPr>
          <a:xfrm>
            <a:off x="4648200" y="1066800"/>
            <a:ext cx="3962400" cy="2971800"/>
          </a:xfrm>
          <a:prstGeom prst="rect">
            <a:avLst/>
          </a:prstGeom>
          <a:ln w="38100">
            <a:solidFill>
              <a:srgbClr val="002060"/>
            </a:solidFill>
          </a:ln>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400" b="1" u="sng" dirty="0">
              <a:solidFill>
                <a:srgbClr val="002060"/>
              </a:solidFill>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533400" y="48768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Outcomes :  </a:t>
            </a:r>
            <a:r>
              <a:rPr lang="en-IN" sz="1250" b="1" dirty="0">
                <a:latin typeface="Times New Roman" panose="02020603050405020304" pitchFamily="18" charset="0"/>
                <a:cs typeface="Times New Roman" panose="02020603050405020304" pitchFamily="18" charset="0"/>
              </a:rPr>
              <a:t>Applied for funding to support further scale-up.</a:t>
            </a:r>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	</a:t>
            </a:r>
          </a:p>
        </p:txBody>
      </p:sp>
      <p:sp>
        <p:nvSpPr>
          <p:cNvPr id="6" name="Title 1"/>
          <p:cNvSpPr txBox="1">
            <a:spLocks/>
          </p:cNvSpPr>
          <p:nvPr/>
        </p:nvSpPr>
        <p:spPr>
          <a:xfrm>
            <a:off x="533400" y="4191000"/>
            <a:ext cx="3962400" cy="621323"/>
          </a:xfrm>
          <a:prstGeom prst="rect">
            <a:avLst/>
          </a:prstGeom>
          <a:ln w="19050">
            <a:solidFill>
              <a:schemeClr val="tx1"/>
            </a:solidFill>
          </a:ln>
          <a:effectLst/>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Funded by : VIT SEED GRANT</a:t>
            </a:r>
          </a:p>
          <a:p>
            <a:pPr algn="l"/>
            <a:r>
              <a:rPr lang="en-US" sz="1250" b="1" dirty="0">
                <a:latin typeface="Times New Roman" panose="02020603050405020304" pitchFamily="18" charset="0"/>
                <a:cs typeface="Times New Roman" panose="02020603050405020304" pitchFamily="18" charset="0"/>
              </a:rPr>
              <a:t>                    </a:t>
            </a:r>
          </a:p>
          <a:p>
            <a:pPr algn="l"/>
            <a:r>
              <a:rPr lang="en-US" sz="1250" b="1" dirty="0">
                <a:latin typeface="Times New Roman" panose="02020603050405020304" pitchFamily="18" charset="0"/>
                <a:cs typeface="Times New Roman" panose="02020603050405020304" pitchFamily="18" charset="0"/>
              </a:rPr>
              <a:t> </a:t>
            </a:r>
          </a:p>
        </p:txBody>
      </p:sp>
      <p:sp>
        <p:nvSpPr>
          <p:cNvPr id="7" name="Title 1"/>
          <p:cNvSpPr txBox="1">
            <a:spLocks/>
          </p:cNvSpPr>
          <p:nvPr/>
        </p:nvSpPr>
        <p:spPr>
          <a:xfrm>
            <a:off x="533400" y="5791200"/>
            <a:ext cx="8077200" cy="762000"/>
          </a:xfrm>
          <a:prstGeom prst="rect">
            <a:avLst/>
          </a:prstGeom>
          <a:ln w="1905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200"/>
              </a:spcBef>
            </a:pPr>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Contact Details:    Dr. D. Elangovan</a:t>
            </a:r>
          </a:p>
          <a:p>
            <a:pPr algn="l"/>
            <a:r>
              <a:rPr lang="en-US" sz="1250" b="1" dirty="0">
                <a:latin typeface="Times New Roman" panose="02020603050405020304" pitchFamily="18" charset="0"/>
                <a:cs typeface="Times New Roman" panose="02020603050405020304" pitchFamily="18" charset="0"/>
              </a:rPr>
              <a:t>                                Deputy Director &amp;  Professor </a:t>
            </a:r>
          </a:p>
          <a:p>
            <a:pPr algn="l"/>
            <a:r>
              <a:rPr lang="en-US" sz="1250" b="1" dirty="0">
                <a:latin typeface="Times New Roman" panose="02020603050405020304" pitchFamily="18" charset="0"/>
                <a:cs typeface="Times New Roman" panose="02020603050405020304" pitchFamily="18" charset="0"/>
              </a:rPr>
              <a:t>                                elangovan.devaraj@vit.ac.in</a:t>
            </a:r>
          </a:p>
          <a:p>
            <a:pPr algn="l"/>
            <a:endParaRPr lang="en-US" sz="1250" b="1" dirty="0">
              <a:latin typeface="Times New Roman" panose="02020603050405020304" pitchFamily="18" charset="0"/>
              <a:cs typeface="Times New Roman" panose="02020603050405020304" pitchFamily="18" charset="0"/>
            </a:endParaRPr>
          </a:p>
        </p:txBody>
      </p:sp>
      <p:sp>
        <p:nvSpPr>
          <p:cNvPr id="9" name="Rectangle 8"/>
          <p:cNvSpPr/>
          <p:nvPr/>
        </p:nvSpPr>
        <p:spPr>
          <a:xfrm>
            <a:off x="152400" y="152400"/>
            <a:ext cx="8839200" cy="6553200"/>
          </a:xfrm>
          <a:prstGeom prst="rect">
            <a:avLst/>
          </a:prstGeom>
          <a:noFill/>
          <a:ln w="111125"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95300" y="298963"/>
            <a:ext cx="8305800" cy="666809"/>
          </a:xfrm>
          <a:prstGeom prst="roundRect">
            <a:avLst/>
          </a:prstGeom>
          <a:solidFill>
            <a:srgbClr val="92D050"/>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600" b="1" dirty="0">
                <a:solidFill>
                  <a:schemeClr val="tx1"/>
                </a:solidFill>
                <a:latin typeface="Times New Roman" panose="02020603050405020304" pitchFamily="18" charset="0"/>
                <a:cs typeface="Times New Roman" panose="02020603050405020304" pitchFamily="18" charset="0"/>
              </a:rPr>
              <a:t>Universal Hybrid Wireless Fast Charger For Two/Three wheeled Electric Vehicles : 2023 </a:t>
            </a:r>
          </a:p>
        </p:txBody>
      </p:sp>
      <p:sp>
        <p:nvSpPr>
          <p:cNvPr id="13" name="Title 1"/>
          <p:cNvSpPr txBox="1">
            <a:spLocks/>
          </p:cNvSpPr>
          <p:nvPr/>
        </p:nvSpPr>
        <p:spPr>
          <a:xfrm>
            <a:off x="4648200" y="4191000"/>
            <a:ext cx="3962400" cy="621323"/>
          </a:xfrm>
          <a:prstGeom prst="rect">
            <a:avLst/>
          </a:prstGeom>
          <a:ln w="19050">
            <a:solidFill>
              <a:schemeClr val="tx1"/>
            </a:solidFill>
          </a:ln>
          <a:effectLst/>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Status: </a:t>
            </a:r>
          </a:p>
          <a:p>
            <a:pPr algn="l"/>
            <a:r>
              <a:rPr lang="en-US" sz="1250" b="1" dirty="0">
                <a:latin typeface="Times New Roman" panose="02020603050405020304" pitchFamily="18" charset="0"/>
                <a:cs typeface="Times New Roman" panose="02020603050405020304" pitchFamily="18" charset="0"/>
              </a:rPr>
              <a:t>                    Completed </a:t>
            </a:r>
          </a:p>
          <a:p>
            <a:pPr algn="l"/>
            <a:r>
              <a:rPr lang="en-US" sz="1250" b="1" dirty="0">
                <a:latin typeface="Times New Roman" panose="02020603050405020304" pitchFamily="18" charset="0"/>
                <a:cs typeface="Times New Roman" panose="02020603050405020304" pitchFamily="18" charset="0"/>
              </a:rPr>
              <a:t> </a:t>
            </a:r>
          </a:p>
        </p:txBody>
      </p:sp>
      <p:sp>
        <p:nvSpPr>
          <p:cNvPr id="2" name="Rectangle 1"/>
          <p:cNvSpPr/>
          <p:nvPr/>
        </p:nvSpPr>
        <p:spPr>
          <a:xfrm>
            <a:off x="4724400" y="1066800"/>
            <a:ext cx="643125" cy="369332"/>
          </a:xfrm>
          <a:prstGeom prst="rect">
            <a:avLst/>
          </a:prstGeom>
        </p:spPr>
        <p:txBody>
          <a:bodyPr wrap="none">
            <a:sp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Photo</a:t>
            </a:r>
            <a:r>
              <a:rPr lang="en-US" b="1" dirty="0">
                <a:solidFill>
                  <a:srgbClr val="002060"/>
                </a:solidFill>
                <a:latin typeface="Times New Roman" panose="02020603050405020304" pitchFamily="18" charset="0"/>
                <a:cs typeface="Times New Roman" panose="02020603050405020304" pitchFamily="18" charset="0"/>
              </a:rPr>
              <a:t> </a:t>
            </a:r>
            <a:endParaRPr lang="en-US" dirty="0">
              <a:solidFill>
                <a:schemeClr val="tx1"/>
              </a:solidFill>
              <a:latin typeface="Times New Roman" panose="02020603050405020304" pitchFamily="18" charset="0"/>
              <a:cs typeface="Times New Roman" panose="02020603050405020304" pitchFamily="18" charset="0"/>
            </a:endParaRPr>
          </a:p>
        </p:txBody>
      </p:sp>
      <p:pic>
        <p:nvPicPr>
          <p:cNvPr id="12" name="Picture 18"/>
          <p:cNvPicPr>
            <a:picLocks noChangeAspect="1"/>
          </p:cNvPicPr>
          <p:nvPr/>
        </p:nvPicPr>
        <p:blipFill>
          <a:blip r:embed="rId2" cstate="print">
            <a:extLst>
              <a:ext uri="{28A0092B-C50C-407E-A947-70E740481C1C}">
                <a14:useLocalDpi xmlns:a14="http://schemas.microsoft.com/office/drawing/2010/main" val="0"/>
              </a:ext>
            </a:extLst>
          </a:blip>
          <a:srcRect t="16676" b="19807"/>
          <a:stretch>
            <a:fillRect/>
          </a:stretch>
        </p:blipFill>
        <p:spPr bwMode="auto">
          <a:xfrm>
            <a:off x="4737928" y="1694313"/>
            <a:ext cx="3739339" cy="1716774"/>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88840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3DA34-300F-2A6A-B197-6C64F6C7420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66151DA-3235-43C7-C1ED-6BAA6E7195E7}"/>
              </a:ext>
            </a:extLst>
          </p:cNvPr>
          <p:cNvSpPr>
            <a:spLocks noGrp="1"/>
          </p:cNvSpPr>
          <p:nvPr>
            <p:ph type="subTitle" idx="1"/>
          </p:nvPr>
        </p:nvSpPr>
        <p:spPr>
          <a:xfrm>
            <a:off x="533400" y="1066800"/>
            <a:ext cx="3962400" cy="2971800"/>
          </a:xfrm>
          <a:noFill/>
          <a:ln w="38100">
            <a:solidFill>
              <a:srgbClr val="002060"/>
            </a:solidFill>
          </a:ln>
        </p:spPr>
        <p:txBody>
          <a:bodyPr>
            <a:no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Abstract</a:t>
            </a:r>
            <a:r>
              <a:rPr lang="en-US" sz="1250" b="1" dirty="0">
                <a:solidFill>
                  <a:srgbClr val="002060"/>
                </a:solidFill>
                <a:latin typeface="Times New Roman" panose="02020603050405020304" pitchFamily="18" charset="0"/>
                <a:cs typeface="Times New Roman" panose="02020603050405020304" pitchFamily="18" charset="0"/>
              </a:rPr>
              <a:t> </a:t>
            </a:r>
            <a:endParaRPr lang="en-US" sz="1250" dirty="0">
              <a:solidFill>
                <a:schemeClr val="tx1"/>
              </a:solidFill>
              <a:latin typeface="Times New Roman" panose="02020603050405020304" pitchFamily="18" charset="0"/>
              <a:cs typeface="Times New Roman" panose="02020603050405020304" pitchFamily="18" charset="0"/>
            </a:endParaRPr>
          </a:p>
          <a:p>
            <a:pPr algn="just"/>
            <a:r>
              <a:rPr lang="en-US" sz="1250" dirty="0">
                <a:solidFill>
                  <a:schemeClr val="tx1"/>
                </a:solidFill>
                <a:latin typeface="Times New Roman" panose="02020603050405020304" pitchFamily="18" charset="0"/>
                <a:cs typeface="Times New Roman" panose="02020603050405020304" pitchFamily="18" charset="0"/>
              </a:rPr>
              <a:t>	This research presents the development of an unmanned solar-powered multipurpose </a:t>
            </a:r>
            <a:r>
              <a:rPr lang="en-US" sz="1250" dirty="0" err="1">
                <a:solidFill>
                  <a:schemeClr val="tx1"/>
                </a:solidFill>
                <a:latin typeface="Times New Roman" panose="02020603050405020304" pitchFamily="18" charset="0"/>
                <a:cs typeface="Times New Roman" panose="02020603050405020304" pitchFamily="18" charset="0"/>
              </a:rPr>
              <a:t>agri</a:t>
            </a:r>
            <a:r>
              <a:rPr lang="en-US" sz="1250" dirty="0">
                <a:solidFill>
                  <a:schemeClr val="tx1"/>
                </a:solidFill>
                <a:latin typeface="Times New Roman" panose="02020603050405020304" pitchFamily="18" charset="0"/>
                <a:cs typeface="Times New Roman" panose="02020603050405020304" pitchFamily="18" charset="0"/>
              </a:rPr>
              <a:t>-rover designed to enhance agricultural operations and monitoring. The rover is equipped with various sensors, including cameras, soil moisture sensors, and GPS, to collect real-time data on crop health, soil conditions, and environmental parameters. The solar-powered system ensures autonomous operation, reducing reliance on manual labor and minimizing environmental impact. Equipped with advanced sensors and AI capabilities, the rover can autonomously navigate fields, collect real-time data on soil moisture, nutrient levels, and crop health. By leveraging solar energy, the rover minimizes reliance on fossil fuels and reduces operational costs. </a:t>
            </a:r>
            <a:endParaRPr lang="en-US" sz="1250" b="1" u="sng" dirty="0">
              <a:solidFill>
                <a:srgbClr val="002060"/>
              </a:solidFill>
              <a:latin typeface="Times New Roman" panose="02020603050405020304" pitchFamily="18" charset="0"/>
              <a:cs typeface="Times New Roman" panose="02020603050405020304" pitchFamily="18" charset="0"/>
            </a:endParaRPr>
          </a:p>
        </p:txBody>
      </p:sp>
      <p:sp>
        <p:nvSpPr>
          <p:cNvPr id="4" name="Subtitle 2">
            <a:extLst>
              <a:ext uri="{FF2B5EF4-FFF2-40B4-BE49-F238E27FC236}">
                <a16:creationId xmlns:a16="http://schemas.microsoft.com/office/drawing/2014/main" id="{9AC2640B-DC62-AA1E-E7A6-844ADE11684C}"/>
              </a:ext>
            </a:extLst>
          </p:cNvPr>
          <p:cNvSpPr txBox="1">
            <a:spLocks/>
          </p:cNvSpPr>
          <p:nvPr/>
        </p:nvSpPr>
        <p:spPr>
          <a:xfrm>
            <a:off x="4648200" y="1066800"/>
            <a:ext cx="3962400" cy="2971800"/>
          </a:xfrm>
          <a:prstGeom prst="rect">
            <a:avLst/>
          </a:prstGeom>
          <a:ln w="38100">
            <a:solidFill>
              <a:srgbClr val="002060"/>
            </a:solidFill>
          </a:ln>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400" b="1" u="sng" dirty="0">
              <a:solidFill>
                <a:srgbClr val="002060"/>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id="{364E2F08-6A2F-F006-23C6-9A2A5591572C}"/>
              </a:ext>
            </a:extLst>
          </p:cNvPr>
          <p:cNvSpPr txBox="1">
            <a:spLocks/>
          </p:cNvSpPr>
          <p:nvPr/>
        </p:nvSpPr>
        <p:spPr>
          <a:xfrm>
            <a:off x="533400" y="48768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Outcomes : </a:t>
            </a:r>
          </a:p>
          <a:p>
            <a:pPr algn="just"/>
            <a:r>
              <a:rPr lang="en-US" sz="1250" b="1" dirty="0">
                <a:latin typeface="Times New Roman" panose="02020603050405020304" pitchFamily="18" charset="0"/>
                <a:cs typeface="Times New Roman" panose="02020603050405020304" pitchFamily="18" charset="0"/>
              </a:rPr>
              <a:t>                       Design patent granted (Patent no. 399183), Utility patent published (Application Number -202441003805), 1 Research paper Publication</a:t>
            </a:r>
          </a:p>
        </p:txBody>
      </p:sp>
      <p:sp>
        <p:nvSpPr>
          <p:cNvPr id="6" name="Title 1">
            <a:extLst>
              <a:ext uri="{FF2B5EF4-FFF2-40B4-BE49-F238E27FC236}">
                <a16:creationId xmlns:a16="http://schemas.microsoft.com/office/drawing/2014/main" id="{059F825D-F8C7-B0D3-2FB9-8CF4FCFAECFC}"/>
              </a:ext>
            </a:extLst>
          </p:cNvPr>
          <p:cNvSpPr txBox="1">
            <a:spLocks/>
          </p:cNvSpPr>
          <p:nvPr/>
        </p:nvSpPr>
        <p:spPr>
          <a:xfrm>
            <a:off x="533400" y="4191000"/>
            <a:ext cx="3962400" cy="621323"/>
          </a:xfrm>
          <a:prstGeom prst="rect">
            <a:avLst/>
          </a:prstGeom>
          <a:ln w="19050">
            <a:solidFill>
              <a:schemeClr val="tx1"/>
            </a:solidFill>
          </a:ln>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Funded by : </a:t>
            </a:r>
          </a:p>
          <a:p>
            <a:pPr algn="l"/>
            <a:r>
              <a:rPr lang="en-US" sz="1250" b="1" dirty="0">
                <a:latin typeface="Times New Roman" panose="02020603050405020304" pitchFamily="18" charset="0"/>
                <a:cs typeface="Times New Roman" panose="02020603050405020304" pitchFamily="18" charset="0"/>
              </a:rPr>
              <a:t>                     VIT Seed Grant</a:t>
            </a:r>
          </a:p>
          <a:p>
            <a:pPr algn="l"/>
            <a:r>
              <a:rPr lang="en-US" sz="1250" b="1" dirty="0">
                <a:latin typeface="Times New Roman" panose="02020603050405020304" pitchFamily="18" charset="0"/>
                <a:cs typeface="Times New Roman" panose="02020603050405020304" pitchFamily="18" charset="0"/>
              </a:rPr>
              <a:t>                    </a:t>
            </a:r>
          </a:p>
          <a:p>
            <a:pPr algn="l"/>
            <a:r>
              <a:rPr lang="en-US" sz="1250" b="1" dirty="0">
                <a:latin typeface="Times New Roman" panose="02020603050405020304" pitchFamily="18" charset="0"/>
                <a:cs typeface="Times New Roman" panose="02020603050405020304" pitchFamily="18" charset="0"/>
              </a:rPr>
              <a:t> </a:t>
            </a:r>
          </a:p>
        </p:txBody>
      </p:sp>
      <p:sp>
        <p:nvSpPr>
          <p:cNvPr id="7" name="Title 1">
            <a:extLst>
              <a:ext uri="{FF2B5EF4-FFF2-40B4-BE49-F238E27FC236}">
                <a16:creationId xmlns:a16="http://schemas.microsoft.com/office/drawing/2014/main" id="{1A3608CF-FDF0-A97F-0FD0-5191959BEE33}"/>
              </a:ext>
            </a:extLst>
          </p:cNvPr>
          <p:cNvSpPr txBox="1">
            <a:spLocks/>
          </p:cNvSpPr>
          <p:nvPr/>
        </p:nvSpPr>
        <p:spPr>
          <a:xfrm>
            <a:off x="533400" y="57912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Contact Details:    </a:t>
            </a:r>
            <a:r>
              <a:rPr lang="pt-BR" sz="1250" b="1" dirty="0">
                <a:latin typeface="Times New Roman" panose="02020603050405020304" pitchFamily="18" charset="0"/>
                <a:cs typeface="Times New Roman" panose="02020603050405020304" pitchFamily="18" charset="0"/>
              </a:rPr>
              <a:t>Dr. Suprava Chakraborty</a:t>
            </a:r>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                               Associate Professor Grade-2 </a:t>
            </a:r>
          </a:p>
          <a:p>
            <a:pPr algn="l"/>
            <a:r>
              <a:rPr lang="en-US" sz="1250" b="1" dirty="0">
                <a:latin typeface="Times New Roman" panose="02020603050405020304" pitchFamily="18" charset="0"/>
                <a:cs typeface="Times New Roman" panose="02020603050405020304" pitchFamily="18" charset="0"/>
              </a:rPr>
              <a:t>                               </a:t>
            </a:r>
            <a:r>
              <a:rPr lang="pt-BR" sz="1250" b="1" dirty="0">
                <a:latin typeface="Times New Roman" panose="02020603050405020304" pitchFamily="18" charset="0"/>
                <a:cs typeface="Times New Roman" panose="02020603050405020304" pitchFamily="18" charset="0"/>
                <a:hlinkClick r:id="rId2"/>
              </a:rPr>
              <a:t>suprava.chakraborty@vit.ac.in</a:t>
            </a:r>
            <a:r>
              <a:rPr lang="pt-BR" sz="1250" b="1" dirty="0">
                <a:latin typeface="Times New Roman" panose="02020603050405020304" pitchFamily="18" charset="0"/>
                <a:cs typeface="Times New Roman" panose="02020603050405020304" pitchFamily="18" charset="0"/>
              </a:rPr>
              <a:t>  </a:t>
            </a:r>
          </a:p>
        </p:txBody>
      </p:sp>
      <p:sp>
        <p:nvSpPr>
          <p:cNvPr id="9" name="Rectangle 8">
            <a:extLst>
              <a:ext uri="{FF2B5EF4-FFF2-40B4-BE49-F238E27FC236}">
                <a16:creationId xmlns:a16="http://schemas.microsoft.com/office/drawing/2014/main" id="{6CAF18F7-17B5-D85E-A07B-B46E157AE21D}"/>
              </a:ext>
            </a:extLst>
          </p:cNvPr>
          <p:cNvSpPr/>
          <p:nvPr/>
        </p:nvSpPr>
        <p:spPr>
          <a:xfrm>
            <a:off x="152400" y="152400"/>
            <a:ext cx="8839200" cy="6553200"/>
          </a:xfrm>
          <a:prstGeom prst="rect">
            <a:avLst/>
          </a:prstGeom>
          <a:noFill/>
          <a:ln w="111125"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1534855C-2EFA-C448-B417-BB0C015ADAAB}"/>
              </a:ext>
            </a:extLst>
          </p:cNvPr>
          <p:cNvSpPr/>
          <p:nvPr/>
        </p:nvSpPr>
        <p:spPr>
          <a:xfrm>
            <a:off x="457200" y="298965"/>
            <a:ext cx="8305800" cy="666809"/>
          </a:xfrm>
          <a:prstGeom prst="roundRect">
            <a:avLst/>
          </a:prstGeom>
          <a:solidFill>
            <a:srgbClr val="92D050"/>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Aft>
                <a:spcPts val="600"/>
              </a:spcAft>
            </a:pPr>
            <a:r>
              <a:rPr lang="en-US" sz="1600" b="1" dirty="0">
                <a:solidFill>
                  <a:schemeClr val="tx1"/>
                </a:solidFill>
                <a:latin typeface="Times New Roman" panose="02020603050405020304" pitchFamily="18" charset="0"/>
                <a:cs typeface="Times New Roman" panose="02020603050405020304" pitchFamily="18" charset="0"/>
              </a:rPr>
              <a:t>Unmanned solar PV Powered multipurpose Agri rover : 2023</a:t>
            </a:r>
          </a:p>
        </p:txBody>
      </p:sp>
      <p:sp>
        <p:nvSpPr>
          <p:cNvPr id="13" name="Title 1">
            <a:extLst>
              <a:ext uri="{FF2B5EF4-FFF2-40B4-BE49-F238E27FC236}">
                <a16:creationId xmlns:a16="http://schemas.microsoft.com/office/drawing/2014/main" id="{779AD5DD-032A-898F-30A9-685DB2B7A5D9}"/>
              </a:ext>
            </a:extLst>
          </p:cNvPr>
          <p:cNvSpPr txBox="1">
            <a:spLocks/>
          </p:cNvSpPr>
          <p:nvPr/>
        </p:nvSpPr>
        <p:spPr>
          <a:xfrm>
            <a:off x="4648200" y="4191000"/>
            <a:ext cx="3962400" cy="621323"/>
          </a:xfrm>
          <a:prstGeom prst="rect">
            <a:avLst/>
          </a:prstGeom>
          <a:ln w="19050">
            <a:solidFill>
              <a:schemeClr val="tx1"/>
            </a:solidFill>
          </a:ln>
          <a:effectLst/>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Status: </a:t>
            </a:r>
          </a:p>
          <a:p>
            <a:pPr algn="l"/>
            <a:r>
              <a:rPr lang="en-US" sz="1250" b="1" dirty="0">
                <a:latin typeface="Times New Roman" panose="02020603050405020304" pitchFamily="18" charset="0"/>
                <a:cs typeface="Times New Roman" panose="02020603050405020304" pitchFamily="18" charset="0"/>
              </a:rPr>
              <a:t>                    Completed ( 2021- 2023)  </a:t>
            </a:r>
          </a:p>
          <a:p>
            <a:pPr algn="l"/>
            <a:r>
              <a:rPr lang="en-US" sz="1250" b="1" dirty="0">
                <a:latin typeface="Times New Roman" panose="02020603050405020304" pitchFamily="18" charset="0"/>
                <a:cs typeface="Times New Roman" panose="02020603050405020304" pitchFamily="18" charset="0"/>
              </a:rPr>
              <a:t> </a:t>
            </a:r>
          </a:p>
        </p:txBody>
      </p:sp>
      <p:pic>
        <p:nvPicPr>
          <p:cNvPr id="2" name="Picture 1">
            <a:extLst>
              <a:ext uri="{FF2B5EF4-FFF2-40B4-BE49-F238E27FC236}">
                <a16:creationId xmlns:a16="http://schemas.microsoft.com/office/drawing/2014/main" id="{6FB6CE2F-3D89-A66A-2C10-82332EF8660E}"/>
              </a:ext>
            </a:extLst>
          </p:cNvPr>
          <p:cNvPicPr>
            <a:picLocks noChangeAspect="1"/>
          </p:cNvPicPr>
          <p:nvPr/>
        </p:nvPicPr>
        <p:blipFill>
          <a:blip r:embed="rId3"/>
          <a:stretch>
            <a:fillRect/>
          </a:stretch>
        </p:blipFill>
        <p:spPr>
          <a:xfrm>
            <a:off x="4986337" y="1217025"/>
            <a:ext cx="3286125" cy="2671349"/>
          </a:xfrm>
          <a:prstGeom prst="rect">
            <a:avLst/>
          </a:prstGeom>
        </p:spPr>
      </p:pic>
    </p:spTree>
    <p:extLst>
      <p:ext uri="{BB962C8B-B14F-4D97-AF65-F5344CB8AC3E}">
        <p14:creationId xmlns:p14="http://schemas.microsoft.com/office/powerpoint/2010/main" val="2114713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1066800"/>
            <a:ext cx="3962400" cy="2971800"/>
          </a:xfrm>
          <a:noFill/>
          <a:ln w="38100">
            <a:solidFill>
              <a:srgbClr val="002060"/>
            </a:solidFill>
          </a:ln>
        </p:spPr>
        <p:txBody>
          <a:bodyPr>
            <a:no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Abstract</a:t>
            </a:r>
            <a:r>
              <a:rPr lang="en-US" sz="1250" b="1" dirty="0">
                <a:solidFill>
                  <a:srgbClr val="002060"/>
                </a:solidFill>
                <a:latin typeface="Times New Roman" panose="02020603050405020304" pitchFamily="18" charset="0"/>
                <a:cs typeface="Times New Roman" panose="02020603050405020304" pitchFamily="18" charset="0"/>
              </a:rPr>
              <a:t> </a:t>
            </a:r>
          </a:p>
          <a:p>
            <a:pPr algn="just"/>
            <a:r>
              <a:rPr lang="en-IN" altLang="en-US" sz="1250" dirty="0">
                <a:solidFill>
                  <a:schemeClr val="tx1"/>
                </a:solidFill>
                <a:latin typeface="Times New Roman" panose="02020603050405020304" pitchFamily="18" charset="0"/>
                <a:cs typeface="Times New Roman" panose="02020603050405020304" pitchFamily="18" charset="0"/>
              </a:rPr>
              <a:t>This fuel-cell-powered high-voltage (800V) charging system for electric vehicles achieves substantial voltage gain through an optimized voltage multiplier and minimal capacitor selection. The system efficiently raises voltage from 21V/41V to 800V, increasing power density with carefully chosen capacitors. Integrating a current source inverter (CSI) enhances efficiency and power density, while snubber-less soft switching reduces switching losses without extra components. A transformer with a low turns ratio of 4 contributes to high DC-DC voltage gain. This optimized design resolves issues with reverse current and current ripple seen in conventional chargers, eliminating the need for reverse-blocking diodes through the CSI topology.</a:t>
            </a:r>
            <a:r>
              <a:rPr lang="en-US" sz="1250" dirty="0">
                <a:solidFill>
                  <a:schemeClr val="tx1"/>
                </a:solidFill>
                <a:latin typeface="Times New Roman" panose="02020603050405020304" pitchFamily="18" charset="0"/>
                <a:cs typeface="Times New Roman" panose="02020603050405020304" pitchFamily="18" charset="0"/>
              </a:rPr>
              <a:t>	</a:t>
            </a:r>
            <a:endParaRPr lang="en-US" sz="1250" b="1" u="sng" dirty="0">
              <a:solidFill>
                <a:srgbClr val="002060"/>
              </a:solidFill>
              <a:latin typeface="Times New Roman" panose="02020603050405020304" pitchFamily="18" charset="0"/>
              <a:cs typeface="Times New Roman" panose="02020603050405020304" pitchFamily="18" charset="0"/>
            </a:endParaRPr>
          </a:p>
        </p:txBody>
      </p:sp>
      <p:sp>
        <p:nvSpPr>
          <p:cNvPr id="4" name="Subtitle 2"/>
          <p:cNvSpPr txBox="1">
            <a:spLocks/>
          </p:cNvSpPr>
          <p:nvPr/>
        </p:nvSpPr>
        <p:spPr>
          <a:xfrm>
            <a:off x="4648200" y="1066800"/>
            <a:ext cx="3962400" cy="2971800"/>
          </a:xfrm>
          <a:prstGeom prst="rect">
            <a:avLst/>
          </a:prstGeom>
          <a:ln w="38100">
            <a:solidFill>
              <a:srgbClr val="002060"/>
            </a:solidFill>
          </a:ln>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400" b="1" u="sng" dirty="0">
              <a:solidFill>
                <a:srgbClr val="002060"/>
              </a:solidFill>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533400" y="48768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Outcomes :    </a:t>
            </a:r>
            <a:r>
              <a:rPr lang="en-IN" sz="1250" b="1" dirty="0">
                <a:latin typeface="Times New Roman" panose="02020603050405020304" pitchFamily="18" charset="0"/>
                <a:cs typeface="Times New Roman" panose="02020603050405020304" pitchFamily="18" charset="0"/>
              </a:rPr>
              <a:t>Patent Granted Patent No: 442627 ,   Date : 03/08/2023</a:t>
            </a:r>
          </a:p>
          <a:p>
            <a:pPr algn="l"/>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	</a:t>
            </a:r>
          </a:p>
        </p:txBody>
      </p:sp>
      <p:sp>
        <p:nvSpPr>
          <p:cNvPr id="6" name="Title 1"/>
          <p:cNvSpPr txBox="1">
            <a:spLocks/>
          </p:cNvSpPr>
          <p:nvPr/>
        </p:nvSpPr>
        <p:spPr>
          <a:xfrm>
            <a:off x="533400" y="4191000"/>
            <a:ext cx="3962400" cy="621323"/>
          </a:xfrm>
          <a:prstGeom prst="rect">
            <a:avLst/>
          </a:prstGeom>
          <a:ln w="19050">
            <a:solidFill>
              <a:schemeClr val="tx1"/>
            </a:solidFill>
          </a:ln>
          <a:effectLst/>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Funded by : VIT SEED GRANT</a:t>
            </a:r>
          </a:p>
          <a:p>
            <a:pPr algn="l"/>
            <a:r>
              <a:rPr lang="en-US" sz="1250" b="1" dirty="0">
                <a:latin typeface="Times New Roman" panose="02020603050405020304" pitchFamily="18" charset="0"/>
                <a:cs typeface="Times New Roman" panose="02020603050405020304" pitchFamily="18" charset="0"/>
              </a:rPr>
              <a:t>                    </a:t>
            </a:r>
          </a:p>
          <a:p>
            <a:pPr algn="l"/>
            <a:r>
              <a:rPr lang="en-US" sz="1250" b="1" dirty="0">
                <a:latin typeface="Times New Roman" panose="02020603050405020304" pitchFamily="18" charset="0"/>
                <a:cs typeface="Times New Roman" panose="02020603050405020304" pitchFamily="18" charset="0"/>
              </a:rPr>
              <a:t> </a:t>
            </a:r>
          </a:p>
        </p:txBody>
      </p:sp>
      <p:sp>
        <p:nvSpPr>
          <p:cNvPr id="7" name="Title 1"/>
          <p:cNvSpPr txBox="1">
            <a:spLocks/>
          </p:cNvSpPr>
          <p:nvPr/>
        </p:nvSpPr>
        <p:spPr>
          <a:xfrm>
            <a:off x="533400" y="5791200"/>
            <a:ext cx="8077200" cy="762000"/>
          </a:xfrm>
          <a:prstGeom prst="rect">
            <a:avLst/>
          </a:prstGeom>
          <a:ln w="1905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200"/>
              </a:spcBef>
            </a:pPr>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Contact Details:    Dr. D. Elangovan</a:t>
            </a:r>
          </a:p>
          <a:p>
            <a:pPr algn="l"/>
            <a:r>
              <a:rPr lang="en-US" sz="1250" b="1" dirty="0">
                <a:latin typeface="Times New Roman" panose="02020603050405020304" pitchFamily="18" charset="0"/>
                <a:cs typeface="Times New Roman" panose="02020603050405020304" pitchFamily="18" charset="0"/>
              </a:rPr>
              <a:t>                                Deputy Director &amp;  Professor </a:t>
            </a:r>
          </a:p>
          <a:p>
            <a:pPr algn="l"/>
            <a:r>
              <a:rPr lang="en-US" sz="1250" b="1" dirty="0">
                <a:latin typeface="Times New Roman" panose="02020603050405020304" pitchFamily="18" charset="0"/>
                <a:cs typeface="Times New Roman" panose="02020603050405020304" pitchFamily="18" charset="0"/>
              </a:rPr>
              <a:t>                                elangovan.devaraj@vit.ac.in</a:t>
            </a:r>
          </a:p>
          <a:p>
            <a:pPr algn="l"/>
            <a:endParaRPr lang="en-US" sz="1250" b="1" dirty="0">
              <a:latin typeface="Times New Roman" panose="02020603050405020304" pitchFamily="18" charset="0"/>
              <a:cs typeface="Times New Roman" panose="02020603050405020304" pitchFamily="18" charset="0"/>
            </a:endParaRPr>
          </a:p>
        </p:txBody>
      </p:sp>
      <p:sp>
        <p:nvSpPr>
          <p:cNvPr id="9" name="Rectangle 8"/>
          <p:cNvSpPr/>
          <p:nvPr/>
        </p:nvSpPr>
        <p:spPr>
          <a:xfrm>
            <a:off x="152400" y="152400"/>
            <a:ext cx="8839200" cy="6553200"/>
          </a:xfrm>
          <a:prstGeom prst="rect">
            <a:avLst/>
          </a:prstGeom>
          <a:noFill/>
          <a:ln w="111125"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95300" y="298963"/>
            <a:ext cx="8305800" cy="666809"/>
          </a:xfrm>
          <a:prstGeom prst="roundRect">
            <a:avLst/>
          </a:prstGeom>
          <a:solidFill>
            <a:srgbClr val="92D050"/>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600" b="1" dirty="0">
                <a:solidFill>
                  <a:schemeClr val="tx1"/>
                </a:solidFill>
                <a:latin typeface="Times New Roman" panose="02020603050405020304" pitchFamily="18" charset="0"/>
                <a:cs typeface="Times New Roman" panose="02020603050405020304" pitchFamily="18" charset="0"/>
              </a:rPr>
              <a:t>Current Fed Fuel Cell Powered High Voltage Charging Circuit For Electric Vehicles : 2023 </a:t>
            </a:r>
          </a:p>
          <a:p>
            <a:pPr algn="ctr"/>
            <a:r>
              <a:rPr lang="en-IN" sz="1600" b="1" dirty="0">
                <a:solidFill>
                  <a:schemeClr val="tx1"/>
                </a:solidFill>
                <a:latin typeface="Times New Roman" panose="02020603050405020304" pitchFamily="18" charset="0"/>
                <a:cs typeface="Times New Roman" panose="02020603050405020304" pitchFamily="18" charset="0"/>
              </a:rPr>
              <a:t> </a:t>
            </a:r>
          </a:p>
        </p:txBody>
      </p:sp>
      <p:sp>
        <p:nvSpPr>
          <p:cNvPr id="13" name="Title 1"/>
          <p:cNvSpPr txBox="1">
            <a:spLocks/>
          </p:cNvSpPr>
          <p:nvPr/>
        </p:nvSpPr>
        <p:spPr>
          <a:xfrm>
            <a:off x="4648200" y="4191000"/>
            <a:ext cx="3962400" cy="621323"/>
          </a:xfrm>
          <a:prstGeom prst="rect">
            <a:avLst/>
          </a:prstGeom>
          <a:ln w="19050">
            <a:solidFill>
              <a:schemeClr val="tx1"/>
            </a:solidFill>
          </a:ln>
          <a:effectLst/>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Status: </a:t>
            </a:r>
          </a:p>
          <a:p>
            <a:pPr algn="l"/>
            <a:r>
              <a:rPr lang="en-US" sz="1250" b="1" dirty="0">
                <a:latin typeface="Times New Roman" panose="02020603050405020304" pitchFamily="18" charset="0"/>
                <a:cs typeface="Times New Roman" panose="02020603050405020304" pitchFamily="18" charset="0"/>
              </a:rPr>
              <a:t>                    Completed </a:t>
            </a:r>
          </a:p>
          <a:p>
            <a:pPr algn="l"/>
            <a:r>
              <a:rPr lang="en-US" sz="1250" b="1" dirty="0">
                <a:latin typeface="Times New Roman" panose="02020603050405020304" pitchFamily="18" charset="0"/>
                <a:cs typeface="Times New Roman" panose="02020603050405020304" pitchFamily="18" charset="0"/>
              </a:rPr>
              <a:t> </a:t>
            </a:r>
          </a:p>
        </p:txBody>
      </p:sp>
      <p:sp>
        <p:nvSpPr>
          <p:cNvPr id="2" name="Rectangle 1"/>
          <p:cNvSpPr/>
          <p:nvPr/>
        </p:nvSpPr>
        <p:spPr>
          <a:xfrm>
            <a:off x="4724400" y="1066800"/>
            <a:ext cx="643125" cy="369332"/>
          </a:xfrm>
          <a:prstGeom prst="rect">
            <a:avLst/>
          </a:prstGeom>
        </p:spPr>
        <p:txBody>
          <a:bodyPr wrap="none">
            <a:sp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Photo</a:t>
            </a:r>
            <a:r>
              <a:rPr lang="en-US" b="1" dirty="0">
                <a:solidFill>
                  <a:srgbClr val="002060"/>
                </a:solidFill>
                <a:latin typeface="Times New Roman" panose="02020603050405020304" pitchFamily="18" charset="0"/>
                <a:cs typeface="Times New Roman" panose="02020603050405020304" pitchFamily="18" charset="0"/>
              </a:rPr>
              <a:t> </a:t>
            </a:r>
            <a:endParaRPr lang="en-US" dirty="0">
              <a:solidFill>
                <a:schemeClr val="tx1"/>
              </a:solidFill>
              <a:latin typeface="Times New Roman" panose="02020603050405020304" pitchFamily="18" charset="0"/>
              <a:cs typeface="Times New Roman" panose="02020603050405020304" pitchFamily="18" charset="0"/>
            </a:endParaRPr>
          </a:p>
        </p:txBody>
      </p:sp>
      <p:pic>
        <p:nvPicPr>
          <p:cNvPr id="14" name="Picture 15"/>
          <p:cNvPicPr>
            <a:picLocks noChangeAspect="1" noChangeArrowheads="1"/>
          </p:cNvPicPr>
          <p:nvPr/>
        </p:nvPicPr>
        <p:blipFill rotWithShape="1">
          <a:blip r:embed="rId2">
            <a:extLst>
              <a:ext uri="{28A0092B-C50C-407E-A947-70E740481C1C}">
                <a14:useLocalDpi xmlns:a14="http://schemas.microsoft.com/office/drawing/2010/main" val="0"/>
              </a:ext>
            </a:extLst>
          </a:blip>
          <a:srcRect l="3344" t="14191" b="11351"/>
          <a:stretch/>
        </p:blipFill>
        <p:spPr bwMode="auto">
          <a:xfrm>
            <a:off x="4938386" y="1436135"/>
            <a:ext cx="3456000" cy="76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59701" y="2223425"/>
            <a:ext cx="1260081" cy="172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0405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1066800"/>
            <a:ext cx="3962400" cy="2971800"/>
          </a:xfrm>
          <a:noFill/>
          <a:ln w="38100">
            <a:solidFill>
              <a:srgbClr val="002060"/>
            </a:solidFill>
          </a:ln>
        </p:spPr>
        <p:txBody>
          <a:bodyPr>
            <a:no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Abstract</a:t>
            </a:r>
            <a:r>
              <a:rPr lang="en-US" sz="1250" b="1" dirty="0">
                <a:solidFill>
                  <a:srgbClr val="002060"/>
                </a:solidFill>
                <a:latin typeface="Times New Roman" panose="02020603050405020304" pitchFamily="18" charset="0"/>
                <a:cs typeface="Times New Roman" panose="02020603050405020304" pitchFamily="18" charset="0"/>
              </a:rPr>
              <a:t> </a:t>
            </a:r>
            <a:endParaRPr lang="en-US" sz="1250" dirty="0">
              <a:solidFill>
                <a:schemeClr val="tx1"/>
              </a:solidFill>
              <a:latin typeface="Times New Roman" panose="02020603050405020304" pitchFamily="18" charset="0"/>
              <a:cs typeface="Times New Roman" panose="02020603050405020304" pitchFamily="18" charset="0"/>
            </a:endParaRPr>
          </a:p>
          <a:p>
            <a:pPr algn="just"/>
            <a:r>
              <a:rPr lang="en-US" sz="1250" dirty="0">
                <a:solidFill>
                  <a:schemeClr val="tx1"/>
                </a:solidFill>
                <a:latin typeface="Times New Roman" panose="02020603050405020304" pitchFamily="18" charset="0"/>
                <a:cs typeface="Times New Roman" panose="02020603050405020304" pitchFamily="18" charset="0"/>
              </a:rPr>
              <a:t>	The escalating threat of avenue injuries in India necessitates modern answers to enhance street protection. While a great portion of injuries (67%) occur on straight roads, incidents on curved, pothole-ridden, and steep-grade roads together contribute to only 13.8% of the overall injuries. Sharp curves on hilly roads create blind spots, difficult drivers to assess oncoming motors appropriately. V2I sensors seize infrastructure statistics, presenting actual-time advisories on road situations, site visitors, accidents, production zones, and parking availability. This research delves into the fusion of price effective V2I generation with ADAS, providing an revolutionary technique to curtail accidents on curved and hilly roads.</a:t>
            </a:r>
          </a:p>
          <a:p>
            <a:pPr algn="just"/>
            <a:endParaRPr lang="en-US" sz="1250" dirty="0">
              <a:solidFill>
                <a:schemeClr val="tx1"/>
              </a:solidFill>
              <a:latin typeface="Times New Roman" panose="02020603050405020304" pitchFamily="18" charset="0"/>
              <a:cs typeface="Times New Roman" panose="02020603050405020304" pitchFamily="18" charset="0"/>
            </a:endParaRPr>
          </a:p>
          <a:p>
            <a:pPr algn="just"/>
            <a:endParaRPr lang="en-US" sz="1250" dirty="0">
              <a:solidFill>
                <a:schemeClr val="tx1"/>
              </a:solidFill>
              <a:latin typeface="Times New Roman" panose="02020603050405020304" pitchFamily="18" charset="0"/>
              <a:cs typeface="Times New Roman" panose="02020603050405020304" pitchFamily="18" charset="0"/>
            </a:endParaRPr>
          </a:p>
          <a:p>
            <a:pPr algn="l"/>
            <a:endParaRPr lang="en-US" sz="1250" b="1" u="sng" dirty="0">
              <a:solidFill>
                <a:srgbClr val="002060"/>
              </a:solidFill>
              <a:latin typeface="Times New Roman" panose="02020603050405020304" pitchFamily="18" charset="0"/>
              <a:cs typeface="Times New Roman" panose="02020603050405020304" pitchFamily="18" charset="0"/>
            </a:endParaRPr>
          </a:p>
        </p:txBody>
      </p:sp>
      <p:sp>
        <p:nvSpPr>
          <p:cNvPr id="4" name="Subtitle 2"/>
          <p:cNvSpPr txBox="1">
            <a:spLocks/>
          </p:cNvSpPr>
          <p:nvPr/>
        </p:nvSpPr>
        <p:spPr>
          <a:xfrm>
            <a:off x="4648200" y="1066800"/>
            <a:ext cx="3962400" cy="2971800"/>
          </a:xfrm>
          <a:prstGeom prst="rect">
            <a:avLst/>
          </a:prstGeom>
          <a:ln w="38100">
            <a:solidFill>
              <a:srgbClr val="002060"/>
            </a:solidFill>
          </a:ln>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400" b="1" u="sng" dirty="0">
              <a:solidFill>
                <a:srgbClr val="002060"/>
              </a:solidFill>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533400" y="48768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Outcomes : </a:t>
            </a:r>
          </a:p>
          <a:p>
            <a:pPr algn="l"/>
            <a:r>
              <a:rPr lang="en-US" sz="1250" b="1" dirty="0">
                <a:latin typeface="Times New Roman" panose="02020603050405020304" pitchFamily="18" charset="0"/>
                <a:cs typeface="Times New Roman" panose="02020603050405020304" pitchFamily="18" charset="0"/>
              </a:rPr>
              <a:t>	Paper Under review in International Journal</a:t>
            </a:r>
          </a:p>
          <a:p>
            <a:pPr algn="l"/>
            <a:endParaRPr lang="en-US" sz="1250" b="1" dirty="0">
              <a:latin typeface="Times New Roman" panose="02020603050405020304" pitchFamily="18" charset="0"/>
              <a:cs typeface="Times New Roman" panose="02020603050405020304" pitchFamily="18" charset="0"/>
            </a:endParaRPr>
          </a:p>
        </p:txBody>
      </p:sp>
      <p:sp>
        <p:nvSpPr>
          <p:cNvPr id="6" name="Title 1"/>
          <p:cNvSpPr txBox="1">
            <a:spLocks/>
          </p:cNvSpPr>
          <p:nvPr/>
        </p:nvSpPr>
        <p:spPr>
          <a:xfrm>
            <a:off x="533400" y="4191000"/>
            <a:ext cx="3962400" cy="621323"/>
          </a:xfrm>
          <a:prstGeom prst="rect">
            <a:avLst/>
          </a:prstGeom>
          <a:ln w="19050">
            <a:solidFill>
              <a:schemeClr val="tx1"/>
            </a:solidFill>
          </a:ln>
          <a:effectLst/>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Funded by : </a:t>
            </a:r>
          </a:p>
          <a:p>
            <a:pPr algn="l"/>
            <a:r>
              <a:rPr lang="en-US" sz="1250" b="1" dirty="0">
                <a:latin typeface="Times New Roman" panose="02020603050405020304" pitchFamily="18" charset="0"/>
                <a:cs typeface="Times New Roman" panose="02020603050405020304" pitchFamily="18" charset="0"/>
              </a:rPr>
              <a:t>                    VIT Consumables-2023</a:t>
            </a:r>
          </a:p>
          <a:p>
            <a:pPr algn="l"/>
            <a:r>
              <a:rPr lang="en-US" sz="1250" b="1" dirty="0">
                <a:latin typeface="Times New Roman" panose="02020603050405020304" pitchFamily="18" charset="0"/>
                <a:cs typeface="Times New Roman" panose="02020603050405020304" pitchFamily="18" charset="0"/>
              </a:rPr>
              <a:t> </a:t>
            </a:r>
          </a:p>
        </p:txBody>
      </p:sp>
      <p:sp>
        <p:nvSpPr>
          <p:cNvPr id="7" name="Title 1"/>
          <p:cNvSpPr txBox="1">
            <a:spLocks/>
          </p:cNvSpPr>
          <p:nvPr/>
        </p:nvSpPr>
        <p:spPr>
          <a:xfrm>
            <a:off x="533400" y="57912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Contact Details:    Dr. N. </a:t>
            </a:r>
            <a:r>
              <a:rPr lang="en-US" sz="1250" b="1" dirty="0" err="1">
                <a:latin typeface="Times New Roman" panose="02020603050405020304" pitchFamily="18" charset="0"/>
                <a:cs typeface="Times New Roman" panose="02020603050405020304" pitchFamily="18" charset="0"/>
              </a:rPr>
              <a:t>Kalaiselvan</a:t>
            </a:r>
            <a:r>
              <a:rPr lang="en-US" sz="1250" b="1" dirty="0">
                <a:latin typeface="Times New Roman" panose="02020603050405020304" pitchFamily="18" charset="0"/>
                <a:cs typeface="Times New Roman" panose="02020603050405020304" pitchFamily="18" charset="0"/>
              </a:rPr>
              <a:t>  </a:t>
            </a:r>
          </a:p>
          <a:p>
            <a:pPr algn="l"/>
            <a:r>
              <a:rPr lang="en-US" sz="1250" b="1" dirty="0">
                <a:latin typeface="Times New Roman" panose="02020603050405020304" pitchFamily="18" charset="0"/>
                <a:cs typeface="Times New Roman" panose="02020603050405020304" pitchFamily="18" charset="0"/>
              </a:rPr>
              <a:t>                               Assistant Professor Senior Grade-2 </a:t>
            </a:r>
          </a:p>
          <a:p>
            <a:pPr algn="l"/>
            <a:r>
              <a:rPr lang="en-US" sz="1250" b="1" dirty="0">
                <a:latin typeface="Times New Roman" panose="02020603050405020304" pitchFamily="18" charset="0"/>
                <a:cs typeface="Times New Roman" panose="02020603050405020304" pitchFamily="18" charset="0"/>
              </a:rPr>
              <a:t>                               </a:t>
            </a:r>
            <a:r>
              <a:rPr lang="en-US" sz="1250" b="1" u="sng" dirty="0">
                <a:latin typeface="Times New Roman" panose="02020603050405020304" pitchFamily="18" charset="0"/>
                <a:cs typeface="Times New Roman" panose="02020603050405020304" pitchFamily="18" charset="0"/>
                <a:hlinkClick r:id="rId2"/>
              </a:rPr>
              <a:t>kalaiselvan.n@vit.ac.in</a:t>
            </a:r>
            <a:r>
              <a:rPr lang="en-US" sz="1250" b="1" u="sng" dirty="0">
                <a:latin typeface="Times New Roman" panose="02020603050405020304" pitchFamily="18" charset="0"/>
                <a:cs typeface="Times New Roman" panose="02020603050405020304" pitchFamily="18" charset="0"/>
              </a:rPr>
              <a:t> </a:t>
            </a:r>
            <a:endParaRPr lang="en-US" sz="1250" b="1" dirty="0">
              <a:latin typeface="Times New Roman" panose="02020603050405020304" pitchFamily="18" charset="0"/>
              <a:cs typeface="Times New Roman" panose="02020603050405020304" pitchFamily="18" charset="0"/>
            </a:endParaRPr>
          </a:p>
        </p:txBody>
      </p:sp>
      <p:sp>
        <p:nvSpPr>
          <p:cNvPr id="9" name="Rectangle 8"/>
          <p:cNvSpPr/>
          <p:nvPr/>
        </p:nvSpPr>
        <p:spPr>
          <a:xfrm>
            <a:off x="152400" y="152400"/>
            <a:ext cx="8839200" cy="6553200"/>
          </a:xfrm>
          <a:prstGeom prst="rect">
            <a:avLst/>
          </a:prstGeom>
          <a:noFill/>
          <a:ln w="111125"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57200" y="298965"/>
            <a:ext cx="8305800" cy="666809"/>
          </a:xfrm>
          <a:prstGeom prst="roundRect">
            <a:avLst/>
          </a:prstGeom>
          <a:solidFill>
            <a:srgbClr val="92D050"/>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9600" y="381000"/>
            <a:ext cx="7842738" cy="313932"/>
          </a:xfrm>
          <a:prstGeom prst="rect">
            <a:avLst/>
          </a:prstGeom>
        </p:spPr>
        <p:txBody>
          <a:bodyPr wrap="square">
            <a:spAutoFit/>
          </a:bodyPr>
          <a:lstStyle/>
          <a:p>
            <a:pPr algn="ctr">
              <a:lnSpc>
                <a:spcPct val="90000"/>
              </a:lnSpc>
              <a:spcAft>
                <a:spcPts val="600"/>
              </a:spcAft>
            </a:pPr>
            <a:r>
              <a:rPr lang="en-US" sz="1600" b="1" dirty="0">
                <a:latin typeface="Times New Roman" pitchFamily="18" charset="0"/>
                <a:cs typeface="Times New Roman" pitchFamily="18" charset="0"/>
              </a:rPr>
              <a:t>Automated curved road vehicle detection : 2023 </a:t>
            </a:r>
            <a:endParaRPr lang="en-US" sz="1600" b="1" dirty="0">
              <a:solidFill>
                <a:srgbClr val="FF0000"/>
              </a:solidFill>
              <a:latin typeface="Times New Roman" pitchFamily="18" charset="0"/>
              <a:cs typeface="Times New Roman" pitchFamily="18" charset="0"/>
            </a:endParaRPr>
          </a:p>
        </p:txBody>
      </p:sp>
      <p:sp>
        <p:nvSpPr>
          <p:cNvPr id="13" name="Title 1"/>
          <p:cNvSpPr txBox="1">
            <a:spLocks/>
          </p:cNvSpPr>
          <p:nvPr/>
        </p:nvSpPr>
        <p:spPr>
          <a:xfrm>
            <a:off x="4648200" y="4191000"/>
            <a:ext cx="3962400" cy="621323"/>
          </a:xfrm>
          <a:prstGeom prst="rect">
            <a:avLst/>
          </a:prstGeom>
          <a:ln w="19050">
            <a:solidFill>
              <a:schemeClr val="tx1"/>
            </a:solidFill>
          </a:ln>
          <a:effectLst/>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Status: </a:t>
            </a:r>
          </a:p>
          <a:p>
            <a:pPr algn="l"/>
            <a:r>
              <a:rPr lang="en-US" sz="1250" b="1" dirty="0">
                <a:latin typeface="Times New Roman" panose="02020603050405020304" pitchFamily="18" charset="0"/>
                <a:cs typeface="Times New Roman" panose="02020603050405020304" pitchFamily="18" charset="0"/>
              </a:rPr>
              <a:t>                    Completed (2023)</a:t>
            </a:r>
          </a:p>
          <a:p>
            <a:pPr algn="l"/>
            <a:r>
              <a:rPr lang="en-US" sz="1250" b="1" dirty="0">
                <a:latin typeface="Times New Roman" panose="02020603050405020304" pitchFamily="18" charset="0"/>
                <a:cs typeface="Times New Roman" panose="02020603050405020304" pitchFamily="18" charset="0"/>
              </a:rPr>
              <a:t> </a:t>
            </a:r>
          </a:p>
        </p:txBody>
      </p:sp>
      <p:pic>
        <p:nvPicPr>
          <p:cNvPr id="12" name="Image 24"/>
          <p:cNvPicPr>
            <a:picLocks noChangeAspect="1" noChangeArrowheads="1"/>
          </p:cNvPicPr>
          <p:nvPr/>
        </p:nvPicPr>
        <p:blipFill>
          <a:blip r:embed="rId3" cstate="print"/>
          <a:srcRect/>
          <a:stretch>
            <a:fillRect/>
          </a:stretch>
        </p:blipFill>
        <p:spPr bwMode="auto">
          <a:xfrm>
            <a:off x="4953000" y="1143000"/>
            <a:ext cx="3429000" cy="1295400"/>
          </a:xfrm>
          <a:prstGeom prst="rect">
            <a:avLst/>
          </a:prstGeom>
          <a:noFill/>
          <a:ln w="9525">
            <a:noFill/>
            <a:miter lim="800000"/>
            <a:headEnd/>
            <a:tailEnd/>
          </a:ln>
        </p:spPr>
      </p:pic>
      <p:pic>
        <p:nvPicPr>
          <p:cNvPr id="2051" name="Image 23"/>
          <p:cNvPicPr>
            <a:picLocks noChangeAspect="1" noChangeArrowheads="1"/>
          </p:cNvPicPr>
          <p:nvPr/>
        </p:nvPicPr>
        <p:blipFill>
          <a:blip r:embed="rId4" cstate="print"/>
          <a:srcRect/>
          <a:stretch>
            <a:fillRect/>
          </a:stretch>
        </p:blipFill>
        <p:spPr bwMode="auto">
          <a:xfrm>
            <a:off x="5181600" y="2438400"/>
            <a:ext cx="3048000" cy="1524000"/>
          </a:xfrm>
          <a:prstGeom prst="rect">
            <a:avLst/>
          </a:prstGeom>
          <a:noFill/>
          <a:ln w="9525">
            <a:noFill/>
            <a:miter lim="800000"/>
            <a:headEnd/>
            <a:tailEnd/>
          </a:ln>
        </p:spPr>
      </p:pic>
    </p:spTree>
    <p:extLst>
      <p:ext uri="{BB962C8B-B14F-4D97-AF65-F5344CB8AC3E}">
        <p14:creationId xmlns:p14="http://schemas.microsoft.com/office/powerpoint/2010/main" val="3259007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16942-AD6E-E38B-015F-A0D5858FCC7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CE4A43A-7E37-8A83-ACF2-34EE0098A7AA}"/>
              </a:ext>
            </a:extLst>
          </p:cNvPr>
          <p:cNvSpPr>
            <a:spLocks noGrp="1"/>
          </p:cNvSpPr>
          <p:nvPr>
            <p:ph type="subTitle" idx="1"/>
          </p:nvPr>
        </p:nvSpPr>
        <p:spPr>
          <a:xfrm>
            <a:off x="533400" y="1066800"/>
            <a:ext cx="3962400" cy="2971800"/>
          </a:xfrm>
          <a:noFill/>
          <a:ln w="38100">
            <a:solidFill>
              <a:srgbClr val="002060"/>
            </a:solidFill>
          </a:ln>
        </p:spPr>
        <p:txBody>
          <a:bodyPr>
            <a:no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Abstract</a:t>
            </a:r>
            <a:r>
              <a:rPr lang="en-US" sz="1250" b="1" dirty="0">
                <a:solidFill>
                  <a:srgbClr val="002060"/>
                </a:solidFill>
                <a:latin typeface="Times New Roman" panose="02020603050405020304" pitchFamily="18" charset="0"/>
                <a:cs typeface="Times New Roman" panose="02020603050405020304" pitchFamily="18" charset="0"/>
              </a:rPr>
              <a:t> </a:t>
            </a:r>
            <a:endParaRPr lang="en-US" sz="1250" dirty="0">
              <a:solidFill>
                <a:schemeClr val="tx1"/>
              </a:solidFill>
              <a:latin typeface="Times New Roman" panose="02020603050405020304" pitchFamily="18" charset="0"/>
              <a:cs typeface="Times New Roman" panose="02020603050405020304" pitchFamily="18" charset="0"/>
            </a:endParaRPr>
          </a:p>
          <a:p>
            <a:pPr algn="just"/>
            <a:r>
              <a:rPr lang="en-US" sz="1250" dirty="0">
                <a:solidFill>
                  <a:schemeClr val="tx1"/>
                </a:solidFill>
                <a:latin typeface="Times New Roman" panose="02020603050405020304" pitchFamily="18" charset="0"/>
                <a:cs typeface="Times New Roman" panose="02020603050405020304" pitchFamily="18" charset="0"/>
              </a:rPr>
              <a:t>	This study investigates the impact of hailstorms on the performance of commercially available photovoltaic (PV) modules. Hailstones, varying in size and velocity, can cause significant damage to PV modules, leading to reduced energy output and increased maintenance costs. To assess the severity of hail damage, a series of hail impact tests were conducted on PV modules, simulating real-world conditions. The electrical performance, structural integrity, and visual appearance of the modules were evaluated before and after each hail impact. The study analyzes the impact of hail on key performance parameters such as open-circuit voltage, short-circuit current, fill factor, and maximum power output. </a:t>
            </a:r>
            <a:endParaRPr lang="en-US" sz="1250" b="1" u="sng" dirty="0">
              <a:solidFill>
                <a:srgbClr val="002060"/>
              </a:solidFill>
              <a:latin typeface="Times New Roman" panose="02020603050405020304" pitchFamily="18" charset="0"/>
              <a:cs typeface="Times New Roman" panose="02020603050405020304" pitchFamily="18" charset="0"/>
            </a:endParaRPr>
          </a:p>
        </p:txBody>
      </p:sp>
      <p:sp>
        <p:nvSpPr>
          <p:cNvPr id="4" name="Subtitle 2">
            <a:extLst>
              <a:ext uri="{FF2B5EF4-FFF2-40B4-BE49-F238E27FC236}">
                <a16:creationId xmlns:a16="http://schemas.microsoft.com/office/drawing/2014/main" id="{82D5846A-3FD7-2526-F2AD-789F19D22775}"/>
              </a:ext>
            </a:extLst>
          </p:cNvPr>
          <p:cNvSpPr txBox="1">
            <a:spLocks/>
          </p:cNvSpPr>
          <p:nvPr/>
        </p:nvSpPr>
        <p:spPr>
          <a:xfrm>
            <a:off x="4648200" y="1066800"/>
            <a:ext cx="3962400" cy="2971800"/>
          </a:xfrm>
          <a:prstGeom prst="rect">
            <a:avLst/>
          </a:prstGeom>
          <a:ln w="38100">
            <a:solidFill>
              <a:srgbClr val="002060"/>
            </a:solidFill>
          </a:ln>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400" b="1" u="sng" dirty="0">
              <a:solidFill>
                <a:srgbClr val="002060"/>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id="{D9724F37-32C9-DDDD-CF4A-21BFE48205BD}"/>
              </a:ext>
            </a:extLst>
          </p:cNvPr>
          <p:cNvSpPr txBox="1">
            <a:spLocks/>
          </p:cNvSpPr>
          <p:nvPr/>
        </p:nvSpPr>
        <p:spPr>
          <a:xfrm>
            <a:off x="533400" y="48768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Outcomes : </a:t>
            </a:r>
          </a:p>
          <a:p>
            <a:pPr algn="just"/>
            <a:r>
              <a:rPr lang="en-US" sz="1250" b="1" dirty="0">
                <a:latin typeface="Times New Roman" panose="02020603050405020304" pitchFamily="18" charset="0"/>
                <a:cs typeface="Times New Roman" panose="02020603050405020304" pitchFamily="18" charset="0"/>
              </a:rPr>
              <a:t>                       1 publication in Renewable Energy, Work featured in PV Magazine, USA</a:t>
            </a:r>
          </a:p>
        </p:txBody>
      </p:sp>
      <p:sp>
        <p:nvSpPr>
          <p:cNvPr id="6" name="Title 1">
            <a:extLst>
              <a:ext uri="{FF2B5EF4-FFF2-40B4-BE49-F238E27FC236}">
                <a16:creationId xmlns:a16="http://schemas.microsoft.com/office/drawing/2014/main" id="{D9079516-028D-EDB9-BFF4-F5A71EEFBE97}"/>
              </a:ext>
            </a:extLst>
          </p:cNvPr>
          <p:cNvSpPr txBox="1">
            <a:spLocks/>
          </p:cNvSpPr>
          <p:nvPr/>
        </p:nvSpPr>
        <p:spPr>
          <a:xfrm>
            <a:off x="533400" y="4191000"/>
            <a:ext cx="3962400" cy="621323"/>
          </a:xfrm>
          <a:prstGeom prst="rect">
            <a:avLst/>
          </a:prstGeom>
          <a:ln w="19050">
            <a:solidFill>
              <a:schemeClr val="tx1"/>
            </a:solidFill>
          </a:ln>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sz="1250" b="1" dirty="0">
              <a:latin typeface="Times New Roman" panose="02020603050405020304" pitchFamily="18" charset="0"/>
              <a:cs typeface="Times New Roman" panose="02020603050405020304" pitchFamily="18" charset="0"/>
            </a:endParaRPr>
          </a:p>
          <a:p>
            <a:pPr algn="l"/>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Funded by : </a:t>
            </a:r>
          </a:p>
          <a:p>
            <a:pPr algn="l"/>
            <a:r>
              <a:rPr lang="en-US" sz="1250" b="1" dirty="0">
                <a:latin typeface="Times New Roman" panose="02020603050405020304" pitchFamily="18" charset="0"/>
                <a:cs typeface="Times New Roman" panose="02020603050405020304" pitchFamily="18" charset="0"/>
              </a:rPr>
              <a:t>                     With Industry ( </a:t>
            </a:r>
            <a:r>
              <a:rPr lang="en-US" sz="1250" b="1" dirty="0" err="1">
                <a:latin typeface="Times New Roman" panose="02020603050405020304" pitchFamily="18" charset="0"/>
                <a:cs typeface="Times New Roman" panose="02020603050405020304" pitchFamily="18" charset="0"/>
              </a:rPr>
              <a:t>Waaree</a:t>
            </a:r>
            <a:r>
              <a:rPr lang="en-US" sz="1250" b="1" dirty="0">
                <a:latin typeface="Times New Roman" panose="02020603050405020304" pitchFamily="18" charset="0"/>
                <a:cs typeface="Times New Roman" panose="02020603050405020304" pitchFamily="18" charset="0"/>
              </a:rPr>
              <a:t> Energies Ltd )  collaboration</a:t>
            </a:r>
          </a:p>
          <a:p>
            <a:pPr algn="l"/>
            <a:r>
              <a:rPr lang="en-US" sz="1250" b="1" dirty="0">
                <a:latin typeface="Times New Roman" panose="02020603050405020304" pitchFamily="18" charset="0"/>
                <a:cs typeface="Times New Roman" panose="02020603050405020304" pitchFamily="18" charset="0"/>
              </a:rPr>
              <a:t>                    </a:t>
            </a:r>
          </a:p>
          <a:p>
            <a:pPr algn="l"/>
            <a:r>
              <a:rPr lang="en-US" sz="1250" b="1" dirty="0">
                <a:latin typeface="Times New Roman" panose="02020603050405020304" pitchFamily="18" charset="0"/>
                <a:cs typeface="Times New Roman" panose="02020603050405020304" pitchFamily="18" charset="0"/>
              </a:rPr>
              <a:t> </a:t>
            </a:r>
          </a:p>
        </p:txBody>
      </p:sp>
      <p:sp>
        <p:nvSpPr>
          <p:cNvPr id="7" name="Title 1">
            <a:extLst>
              <a:ext uri="{FF2B5EF4-FFF2-40B4-BE49-F238E27FC236}">
                <a16:creationId xmlns:a16="http://schemas.microsoft.com/office/drawing/2014/main" id="{83BB3AB3-A33F-54A0-DBAC-B1FC6C356536}"/>
              </a:ext>
            </a:extLst>
          </p:cNvPr>
          <p:cNvSpPr txBox="1">
            <a:spLocks/>
          </p:cNvSpPr>
          <p:nvPr/>
        </p:nvSpPr>
        <p:spPr>
          <a:xfrm>
            <a:off x="533400" y="57912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Contact Details:    </a:t>
            </a:r>
            <a:r>
              <a:rPr lang="pt-BR" sz="1250" b="1" dirty="0">
                <a:latin typeface="Times New Roman" panose="02020603050405020304" pitchFamily="18" charset="0"/>
                <a:cs typeface="Times New Roman" panose="02020603050405020304" pitchFamily="18" charset="0"/>
              </a:rPr>
              <a:t>Dr. Suprava Chakraborty</a:t>
            </a:r>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                               Associate Professor Grade-2 </a:t>
            </a:r>
          </a:p>
          <a:p>
            <a:pPr algn="l"/>
            <a:r>
              <a:rPr lang="en-US" sz="1250" b="1" dirty="0">
                <a:latin typeface="Times New Roman" panose="02020603050405020304" pitchFamily="18" charset="0"/>
                <a:cs typeface="Times New Roman" panose="02020603050405020304" pitchFamily="18" charset="0"/>
              </a:rPr>
              <a:t>                               </a:t>
            </a:r>
            <a:r>
              <a:rPr lang="pt-BR" sz="1250" b="1" dirty="0">
                <a:latin typeface="Times New Roman" panose="02020603050405020304" pitchFamily="18" charset="0"/>
                <a:cs typeface="Times New Roman" panose="02020603050405020304" pitchFamily="18" charset="0"/>
                <a:hlinkClick r:id="rId2"/>
              </a:rPr>
              <a:t>suprava.chakraborty@vit.ac.in</a:t>
            </a:r>
            <a:r>
              <a:rPr lang="pt-BR" sz="1250" b="1" dirty="0">
                <a:latin typeface="Times New Roman" panose="02020603050405020304" pitchFamily="18" charset="0"/>
                <a:cs typeface="Times New Roman" panose="02020603050405020304" pitchFamily="18" charset="0"/>
              </a:rPr>
              <a:t>  </a:t>
            </a:r>
          </a:p>
        </p:txBody>
      </p:sp>
      <p:sp>
        <p:nvSpPr>
          <p:cNvPr id="9" name="Rectangle 8">
            <a:extLst>
              <a:ext uri="{FF2B5EF4-FFF2-40B4-BE49-F238E27FC236}">
                <a16:creationId xmlns:a16="http://schemas.microsoft.com/office/drawing/2014/main" id="{0025D215-35E6-8389-CBAC-62C92E714C8A}"/>
              </a:ext>
            </a:extLst>
          </p:cNvPr>
          <p:cNvSpPr/>
          <p:nvPr/>
        </p:nvSpPr>
        <p:spPr>
          <a:xfrm>
            <a:off x="152400" y="152400"/>
            <a:ext cx="8839200" cy="6553200"/>
          </a:xfrm>
          <a:prstGeom prst="rect">
            <a:avLst/>
          </a:prstGeom>
          <a:noFill/>
          <a:ln w="111125"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2E7D6F27-C0F2-65E8-4D56-412BE2883456}"/>
              </a:ext>
            </a:extLst>
          </p:cNvPr>
          <p:cNvSpPr/>
          <p:nvPr/>
        </p:nvSpPr>
        <p:spPr>
          <a:xfrm>
            <a:off x="457200" y="298965"/>
            <a:ext cx="8305800" cy="666809"/>
          </a:xfrm>
          <a:prstGeom prst="roundRect">
            <a:avLst/>
          </a:prstGeom>
          <a:solidFill>
            <a:srgbClr val="92D050"/>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Aft>
                <a:spcPts val="600"/>
              </a:spcAft>
            </a:pPr>
            <a:r>
              <a:rPr lang="en-US" sz="1600" b="1" dirty="0">
                <a:solidFill>
                  <a:schemeClr val="tx1"/>
                </a:solidFill>
                <a:latin typeface="Times New Roman" panose="02020603050405020304" pitchFamily="18" charset="0"/>
                <a:cs typeface="Times New Roman" panose="02020603050405020304" pitchFamily="18" charset="0"/>
              </a:rPr>
              <a:t>Analysis of the hail impacts on the performance of commercially available photovoltaic modules : 2023</a:t>
            </a:r>
          </a:p>
        </p:txBody>
      </p:sp>
      <p:sp>
        <p:nvSpPr>
          <p:cNvPr id="13" name="Title 1">
            <a:extLst>
              <a:ext uri="{FF2B5EF4-FFF2-40B4-BE49-F238E27FC236}">
                <a16:creationId xmlns:a16="http://schemas.microsoft.com/office/drawing/2014/main" id="{CE9BDE65-E38E-8C47-0740-797815C9CEDE}"/>
              </a:ext>
            </a:extLst>
          </p:cNvPr>
          <p:cNvSpPr txBox="1">
            <a:spLocks/>
          </p:cNvSpPr>
          <p:nvPr/>
        </p:nvSpPr>
        <p:spPr>
          <a:xfrm>
            <a:off x="4648200" y="4191000"/>
            <a:ext cx="3962400" cy="621323"/>
          </a:xfrm>
          <a:prstGeom prst="rect">
            <a:avLst/>
          </a:prstGeom>
          <a:ln w="19050">
            <a:solidFill>
              <a:schemeClr val="tx1"/>
            </a:solidFill>
          </a:ln>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Status: </a:t>
            </a:r>
          </a:p>
          <a:p>
            <a:pPr algn="l"/>
            <a:r>
              <a:rPr lang="en-US" sz="1250" b="1" dirty="0">
                <a:latin typeface="Times New Roman" panose="02020603050405020304" pitchFamily="18" charset="0"/>
                <a:cs typeface="Times New Roman" panose="02020603050405020304" pitchFamily="18" charset="0"/>
              </a:rPr>
              <a:t>                    On-going ( 2021- 2025)   </a:t>
            </a:r>
          </a:p>
          <a:p>
            <a:pPr algn="l"/>
            <a:r>
              <a:rPr lang="en-US" sz="1250" b="1" dirty="0">
                <a:latin typeface="Times New Roman" panose="02020603050405020304" pitchFamily="18" charset="0"/>
                <a:cs typeface="Times New Roman" panose="02020603050405020304" pitchFamily="18" charset="0"/>
              </a:rPr>
              <a:t> </a:t>
            </a:r>
          </a:p>
        </p:txBody>
      </p:sp>
      <p:pic>
        <p:nvPicPr>
          <p:cNvPr id="10" name="Picture 9">
            <a:extLst>
              <a:ext uri="{FF2B5EF4-FFF2-40B4-BE49-F238E27FC236}">
                <a16:creationId xmlns:a16="http://schemas.microsoft.com/office/drawing/2014/main" id="{F6FEE2A2-D3AB-CA7C-1C1A-5C39757495EC}"/>
              </a:ext>
            </a:extLst>
          </p:cNvPr>
          <p:cNvPicPr>
            <a:picLocks noChangeAspect="1"/>
          </p:cNvPicPr>
          <p:nvPr/>
        </p:nvPicPr>
        <p:blipFill>
          <a:blip r:embed="rId3"/>
          <a:stretch>
            <a:fillRect/>
          </a:stretch>
        </p:blipFill>
        <p:spPr>
          <a:xfrm>
            <a:off x="4876800" y="1112339"/>
            <a:ext cx="3581399" cy="2884862"/>
          </a:xfrm>
          <a:prstGeom prst="rect">
            <a:avLst/>
          </a:prstGeom>
        </p:spPr>
      </p:pic>
    </p:spTree>
    <p:extLst>
      <p:ext uri="{BB962C8B-B14F-4D97-AF65-F5344CB8AC3E}">
        <p14:creationId xmlns:p14="http://schemas.microsoft.com/office/powerpoint/2010/main" val="38795707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66AD6-B8E3-AF6E-461C-651F8B7445A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30E425B-5FE9-99AE-50CA-1FF93F5C2660}"/>
              </a:ext>
            </a:extLst>
          </p:cNvPr>
          <p:cNvSpPr>
            <a:spLocks noGrp="1"/>
          </p:cNvSpPr>
          <p:nvPr>
            <p:ph type="subTitle" idx="1"/>
          </p:nvPr>
        </p:nvSpPr>
        <p:spPr>
          <a:xfrm>
            <a:off x="533400" y="1066800"/>
            <a:ext cx="3962400" cy="2971800"/>
          </a:xfrm>
          <a:noFill/>
          <a:ln w="38100">
            <a:solidFill>
              <a:srgbClr val="002060"/>
            </a:solidFill>
          </a:ln>
        </p:spPr>
        <p:txBody>
          <a:bodyPr>
            <a:no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Abstract</a:t>
            </a:r>
            <a:r>
              <a:rPr lang="en-US" sz="1250" b="1" dirty="0">
                <a:solidFill>
                  <a:srgbClr val="002060"/>
                </a:solidFill>
                <a:latin typeface="Times New Roman" panose="02020603050405020304" pitchFamily="18" charset="0"/>
                <a:cs typeface="Times New Roman" panose="02020603050405020304" pitchFamily="18" charset="0"/>
              </a:rPr>
              <a:t> </a:t>
            </a:r>
            <a:endParaRPr lang="en-US" sz="1250" dirty="0">
              <a:solidFill>
                <a:schemeClr val="tx1"/>
              </a:solidFill>
              <a:latin typeface="Times New Roman" panose="02020603050405020304" pitchFamily="18" charset="0"/>
              <a:cs typeface="Times New Roman" panose="02020603050405020304" pitchFamily="18" charset="0"/>
            </a:endParaRPr>
          </a:p>
          <a:p>
            <a:pPr algn="just"/>
            <a:r>
              <a:rPr lang="en-US" sz="1250" dirty="0">
                <a:solidFill>
                  <a:schemeClr val="tx1"/>
                </a:solidFill>
                <a:latin typeface="Times New Roman" panose="02020603050405020304" pitchFamily="18" charset="0"/>
                <a:cs typeface="Times New Roman" panose="02020603050405020304" pitchFamily="18" charset="0"/>
              </a:rPr>
              <a:t>This research presents the design and development of a portable solar-powered medical incinerator. The incinerator is designed to safely and efficiently dispose of medical waste, particularly in remote areas with limited access to electricity. The system utilizes solar energy to power the incineration process, reducing reliance on fossil fuels and minimizing greenhouse gas emissions. The incinerator is equipped with a temperature control system to ensure complete combustion of medical waste, preventing the spread of diseases. Additionally, the portable design allows for easy transportation and deployment in various healthcare settings. This innovative solution addresses the critical need for safe and sustainable medical waste disposal, especially in resource-constrained regions. </a:t>
            </a:r>
            <a:endParaRPr lang="en-US" sz="1250" b="1" u="sng" dirty="0">
              <a:solidFill>
                <a:srgbClr val="002060"/>
              </a:solidFill>
              <a:latin typeface="Times New Roman" panose="02020603050405020304" pitchFamily="18" charset="0"/>
              <a:cs typeface="Times New Roman" panose="02020603050405020304" pitchFamily="18" charset="0"/>
            </a:endParaRPr>
          </a:p>
        </p:txBody>
      </p:sp>
      <p:sp>
        <p:nvSpPr>
          <p:cNvPr id="4" name="Subtitle 2">
            <a:extLst>
              <a:ext uri="{FF2B5EF4-FFF2-40B4-BE49-F238E27FC236}">
                <a16:creationId xmlns:a16="http://schemas.microsoft.com/office/drawing/2014/main" id="{6C23B1B5-3A16-2634-C8B6-A8045D1BE963}"/>
              </a:ext>
            </a:extLst>
          </p:cNvPr>
          <p:cNvSpPr txBox="1">
            <a:spLocks/>
          </p:cNvSpPr>
          <p:nvPr/>
        </p:nvSpPr>
        <p:spPr>
          <a:xfrm>
            <a:off x="4648200" y="1066800"/>
            <a:ext cx="3962400" cy="2971800"/>
          </a:xfrm>
          <a:prstGeom prst="rect">
            <a:avLst/>
          </a:prstGeom>
          <a:ln w="38100">
            <a:solidFill>
              <a:srgbClr val="002060"/>
            </a:solidFill>
          </a:ln>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400" b="1" u="sng" dirty="0">
              <a:solidFill>
                <a:srgbClr val="002060"/>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id="{100A93D5-C28E-75ED-0A54-424435825ADF}"/>
              </a:ext>
            </a:extLst>
          </p:cNvPr>
          <p:cNvSpPr txBox="1">
            <a:spLocks/>
          </p:cNvSpPr>
          <p:nvPr/>
        </p:nvSpPr>
        <p:spPr>
          <a:xfrm>
            <a:off x="533400" y="48768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Outcomes : </a:t>
            </a:r>
          </a:p>
          <a:p>
            <a:pPr algn="just"/>
            <a:r>
              <a:rPr lang="en-US" sz="1250" b="1" dirty="0">
                <a:latin typeface="Times New Roman" panose="02020603050405020304" pitchFamily="18" charset="0"/>
                <a:cs typeface="Times New Roman" panose="02020603050405020304" pitchFamily="18" charset="0"/>
              </a:rPr>
              <a:t>                       Design patent granted (Patent no. 389014)</a:t>
            </a:r>
          </a:p>
          <a:p>
            <a:pPr algn="just"/>
            <a:endParaRPr lang="en-US" sz="1250" b="1" dirty="0">
              <a:latin typeface="Times New Roman" panose="02020603050405020304" pitchFamily="18" charset="0"/>
              <a:cs typeface="Times New Roman" panose="02020603050405020304" pitchFamily="18" charset="0"/>
            </a:endParaRPr>
          </a:p>
        </p:txBody>
      </p:sp>
      <p:sp>
        <p:nvSpPr>
          <p:cNvPr id="6" name="Title 1">
            <a:extLst>
              <a:ext uri="{FF2B5EF4-FFF2-40B4-BE49-F238E27FC236}">
                <a16:creationId xmlns:a16="http://schemas.microsoft.com/office/drawing/2014/main" id="{99C23BCB-38B7-9748-0FDD-62A5099B810E}"/>
              </a:ext>
            </a:extLst>
          </p:cNvPr>
          <p:cNvSpPr txBox="1">
            <a:spLocks/>
          </p:cNvSpPr>
          <p:nvPr/>
        </p:nvSpPr>
        <p:spPr>
          <a:xfrm>
            <a:off x="533400" y="4191000"/>
            <a:ext cx="3962400" cy="621323"/>
          </a:xfrm>
          <a:prstGeom prst="rect">
            <a:avLst/>
          </a:prstGeom>
          <a:ln w="19050">
            <a:solidFill>
              <a:schemeClr val="tx1"/>
            </a:solidFill>
          </a:ln>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sz="1250" b="1" dirty="0">
              <a:latin typeface="Times New Roman" panose="02020603050405020304" pitchFamily="18" charset="0"/>
              <a:cs typeface="Times New Roman" panose="02020603050405020304" pitchFamily="18" charset="0"/>
            </a:endParaRPr>
          </a:p>
          <a:p>
            <a:pPr algn="l"/>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Funded by : </a:t>
            </a:r>
          </a:p>
          <a:p>
            <a:pPr algn="l"/>
            <a:r>
              <a:rPr lang="en-US" sz="1250" b="1" dirty="0">
                <a:latin typeface="Times New Roman" panose="02020603050405020304" pitchFamily="18" charset="0"/>
                <a:cs typeface="Times New Roman" panose="02020603050405020304" pitchFamily="18" charset="0"/>
              </a:rPr>
              <a:t>                       VIT Research Fund</a:t>
            </a:r>
          </a:p>
          <a:p>
            <a:pPr algn="l"/>
            <a:r>
              <a:rPr lang="en-US" sz="1250" b="1" dirty="0">
                <a:latin typeface="Times New Roman" panose="02020603050405020304" pitchFamily="18" charset="0"/>
                <a:cs typeface="Times New Roman" panose="02020603050405020304" pitchFamily="18" charset="0"/>
              </a:rPr>
              <a:t>                    </a:t>
            </a:r>
          </a:p>
          <a:p>
            <a:pPr algn="l"/>
            <a:r>
              <a:rPr lang="en-US" sz="1250" b="1" dirty="0">
                <a:latin typeface="Times New Roman" panose="02020603050405020304" pitchFamily="18" charset="0"/>
                <a:cs typeface="Times New Roman" panose="02020603050405020304" pitchFamily="18" charset="0"/>
              </a:rPr>
              <a:t> </a:t>
            </a:r>
          </a:p>
        </p:txBody>
      </p:sp>
      <p:sp>
        <p:nvSpPr>
          <p:cNvPr id="7" name="Title 1">
            <a:extLst>
              <a:ext uri="{FF2B5EF4-FFF2-40B4-BE49-F238E27FC236}">
                <a16:creationId xmlns:a16="http://schemas.microsoft.com/office/drawing/2014/main" id="{1D0A0BD6-41FC-D0A8-5B36-A7D42F949ACE}"/>
              </a:ext>
            </a:extLst>
          </p:cNvPr>
          <p:cNvSpPr txBox="1">
            <a:spLocks/>
          </p:cNvSpPr>
          <p:nvPr/>
        </p:nvSpPr>
        <p:spPr>
          <a:xfrm>
            <a:off x="533400" y="57912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Contact Details:    </a:t>
            </a:r>
            <a:r>
              <a:rPr lang="pt-BR" sz="1250" b="1" dirty="0">
                <a:latin typeface="Times New Roman" panose="02020603050405020304" pitchFamily="18" charset="0"/>
                <a:cs typeface="Times New Roman" panose="02020603050405020304" pitchFamily="18" charset="0"/>
              </a:rPr>
              <a:t>Dr. Suprava Chakraborty</a:t>
            </a:r>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                               Associate Professor Grade-2 </a:t>
            </a:r>
          </a:p>
          <a:p>
            <a:pPr algn="l"/>
            <a:r>
              <a:rPr lang="en-US" sz="1250" b="1" dirty="0">
                <a:latin typeface="Times New Roman" panose="02020603050405020304" pitchFamily="18" charset="0"/>
                <a:cs typeface="Times New Roman" panose="02020603050405020304" pitchFamily="18" charset="0"/>
              </a:rPr>
              <a:t>                               </a:t>
            </a:r>
            <a:r>
              <a:rPr lang="pt-BR" sz="1250" b="1" dirty="0">
                <a:latin typeface="Times New Roman" panose="02020603050405020304" pitchFamily="18" charset="0"/>
                <a:cs typeface="Times New Roman" panose="02020603050405020304" pitchFamily="18" charset="0"/>
                <a:hlinkClick r:id="rId2"/>
              </a:rPr>
              <a:t>suprava.chakraborty@vit.ac.in</a:t>
            </a:r>
            <a:r>
              <a:rPr lang="pt-BR" sz="1250" b="1" dirty="0">
                <a:latin typeface="Times New Roman" panose="02020603050405020304" pitchFamily="18" charset="0"/>
                <a:cs typeface="Times New Roman" panose="02020603050405020304" pitchFamily="18" charset="0"/>
              </a:rPr>
              <a:t>  </a:t>
            </a:r>
          </a:p>
        </p:txBody>
      </p:sp>
      <p:sp>
        <p:nvSpPr>
          <p:cNvPr id="9" name="Rectangle 8">
            <a:extLst>
              <a:ext uri="{FF2B5EF4-FFF2-40B4-BE49-F238E27FC236}">
                <a16:creationId xmlns:a16="http://schemas.microsoft.com/office/drawing/2014/main" id="{A1A5A23F-EAF2-275D-49E9-DF7DE7E8F59D}"/>
              </a:ext>
            </a:extLst>
          </p:cNvPr>
          <p:cNvSpPr/>
          <p:nvPr/>
        </p:nvSpPr>
        <p:spPr>
          <a:xfrm>
            <a:off x="152400" y="152400"/>
            <a:ext cx="8839200" cy="6553200"/>
          </a:xfrm>
          <a:prstGeom prst="rect">
            <a:avLst/>
          </a:prstGeom>
          <a:noFill/>
          <a:ln w="111125"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0BDB111A-7C4F-611C-C63E-89CBAF76F264}"/>
              </a:ext>
            </a:extLst>
          </p:cNvPr>
          <p:cNvSpPr/>
          <p:nvPr/>
        </p:nvSpPr>
        <p:spPr>
          <a:xfrm>
            <a:off x="457200" y="298965"/>
            <a:ext cx="8305800" cy="666809"/>
          </a:xfrm>
          <a:prstGeom prst="roundRect">
            <a:avLst/>
          </a:prstGeom>
          <a:solidFill>
            <a:srgbClr val="92D050"/>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Aft>
                <a:spcPts val="600"/>
              </a:spcAft>
            </a:pPr>
            <a:r>
              <a:rPr lang="en-US" sz="1600" b="1" dirty="0">
                <a:solidFill>
                  <a:schemeClr val="tx1"/>
                </a:solidFill>
                <a:latin typeface="Times New Roman" panose="02020603050405020304" pitchFamily="18" charset="0"/>
                <a:cs typeface="Times New Roman" panose="02020603050405020304" pitchFamily="18" charset="0"/>
              </a:rPr>
              <a:t>Portable solar powered medical incinerator : 2023</a:t>
            </a:r>
          </a:p>
        </p:txBody>
      </p:sp>
      <p:sp>
        <p:nvSpPr>
          <p:cNvPr id="13" name="Title 1">
            <a:extLst>
              <a:ext uri="{FF2B5EF4-FFF2-40B4-BE49-F238E27FC236}">
                <a16:creationId xmlns:a16="http://schemas.microsoft.com/office/drawing/2014/main" id="{7C2AD0F1-9319-D266-210A-4A5218925ABF}"/>
              </a:ext>
            </a:extLst>
          </p:cNvPr>
          <p:cNvSpPr txBox="1">
            <a:spLocks/>
          </p:cNvSpPr>
          <p:nvPr/>
        </p:nvSpPr>
        <p:spPr>
          <a:xfrm>
            <a:off x="4648200" y="4191000"/>
            <a:ext cx="3962400" cy="621323"/>
          </a:xfrm>
          <a:prstGeom prst="rect">
            <a:avLst/>
          </a:prstGeom>
          <a:ln w="19050">
            <a:solidFill>
              <a:schemeClr val="tx1"/>
            </a:solidFill>
          </a:ln>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Status: </a:t>
            </a:r>
          </a:p>
          <a:p>
            <a:pPr algn="l"/>
            <a:r>
              <a:rPr lang="en-US" sz="1250" b="1" dirty="0">
                <a:latin typeface="Times New Roman" panose="02020603050405020304" pitchFamily="18" charset="0"/>
                <a:cs typeface="Times New Roman" panose="02020603050405020304" pitchFamily="18" charset="0"/>
              </a:rPr>
              <a:t>                    Completed (2022-2024)</a:t>
            </a:r>
          </a:p>
          <a:p>
            <a:pPr algn="l"/>
            <a:r>
              <a:rPr lang="en-US" sz="1250" b="1" dirty="0">
                <a:latin typeface="Times New Roman" panose="02020603050405020304" pitchFamily="18" charset="0"/>
                <a:cs typeface="Times New Roman" panose="02020603050405020304" pitchFamily="18" charset="0"/>
              </a:rPr>
              <a:t> </a:t>
            </a:r>
          </a:p>
        </p:txBody>
      </p:sp>
      <p:pic>
        <p:nvPicPr>
          <p:cNvPr id="2" name="Picture 1">
            <a:extLst>
              <a:ext uri="{FF2B5EF4-FFF2-40B4-BE49-F238E27FC236}">
                <a16:creationId xmlns:a16="http://schemas.microsoft.com/office/drawing/2014/main" id="{D0E9DD4A-1B7A-CC80-634A-9B7194CF0790}"/>
              </a:ext>
            </a:extLst>
          </p:cNvPr>
          <p:cNvPicPr>
            <a:picLocks noChangeAspect="1"/>
          </p:cNvPicPr>
          <p:nvPr/>
        </p:nvPicPr>
        <p:blipFill>
          <a:blip r:embed="rId3"/>
          <a:stretch>
            <a:fillRect/>
          </a:stretch>
        </p:blipFill>
        <p:spPr>
          <a:xfrm>
            <a:off x="5562600" y="1142444"/>
            <a:ext cx="1931193" cy="2791017"/>
          </a:xfrm>
          <a:prstGeom prst="rect">
            <a:avLst/>
          </a:prstGeom>
        </p:spPr>
      </p:pic>
    </p:spTree>
    <p:extLst>
      <p:ext uri="{BB962C8B-B14F-4D97-AF65-F5344CB8AC3E}">
        <p14:creationId xmlns:p14="http://schemas.microsoft.com/office/powerpoint/2010/main" val="357288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1066800"/>
            <a:ext cx="3962400" cy="2971800"/>
          </a:xfrm>
          <a:noFill/>
          <a:ln w="38100">
            <a:solidFill>
              <a:srgbClr val="002060"/>
            </a:solidFill>
          </a:ln>
        </p:spPr>
        <p:txBody>
          <a:bodyPr>
            <a:no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Abstract</a:t>
            </a:r>
            <a:r>
              <a:rPr lang="en-US" sz="1250" b="1" dirty="0">
                <a:solidFill>
                  <a:srgbClr val="002060"/>
                </a:solidFill>
                <a:latin typeface="Times New Roman" panose="02020603050405020304" pitchFamily="18" charset="0"/>
                <a:cs typeface="Times New Roman" panose="02020603050405020304" pitchFamily="18" charset="0"/>
              </a:rPr>
              <a:t>  </a:t>
            </a:r>
          </a:p>
          <a:p>
            <a:pPr algn="just"/>
            <a:endParaRPr lang="en-US" sz="1250" b="1" dirty="0">
              <a:solidFill>
                <a:srgbClr val="002060"/>
              </a:solidFill>
              <a:latin typeface="Times New Roman" panose="02020603050405020304" pitchFamily="18" charset="0"/>
              <a:cs typeface="Times New Roman" panose="02020603050405020304" pitchFamily="18" charset="0"/>
            </a:endParaRPr>
          </a:p>
          <a:p>
            <a:pPr algn="just"/>
            <a:r>
              <a:rPr lang="en-US" sz="1250" dirty="0">
                <a:solidFill>
                  <a:schemeClr val="tx1"/>
                </a:solidFill>
                <a:latin typeface="Times New Roman" pitchFamily="18" charset="0"/>
                <a:cs typeface="Times New Roman" pitchFamily="18" charset="0"/>
              </a:rPr>
              <a:t>This research focus on Development of artificial intelligence based energy management for </a:t>
            </a:r>
            <a:r>
              <a:rPr lang="en-US" sz="1250" dirty="0" err="1">
                <a:solidFill>
                  <a:schemeClr val="tx1"/>
                </a:solidFill>
                <a:latin typeface="Times New Roman" pitchFamily="18" charset="0"/>
                <a:cs typeface="Times New Roman" pitchFamily="18" charset="0"/>
              </a:rPr>
              <a:t>Microgrid</a:t>
            </a:r>
            <a:r>
              <a:rPr lang="en-US" sz="1250" dirty="0">
                <a:solidFill>
                  <a:schemeClr val="tx1"/>
                </a:solidFill>
                <a:latin typeface="Times New Roman" pitchFamily="18" charset="0"/>
                <a:cs typeface="Times New Roman" pitchFamily="18" charset="0"/>
              </a:rPr>
              <a:t>. Development of an adaptive controller for the power conditioning in the </a:t>
            </a:r>
            <a:r>
              <a:rPr lang="en-US" sz="1250" dirty="0" err="1">
                <a:solidFill>
                  <a:schemeClr val="tx1"/>
                </a:solidFill>
                <a:latin typeface="Times New Roman" pitchFamily="18" charset="0"/>
                <a:cs typeface="Times New Roman" pitchFamily="18" charset="0"/>
              </a:rPr>
              <a:t>Microgrid</a:t>
            </a:r>
            <a:r>
              <a:rPr lang="en-US" sz="1250" dirty="0">
                <a:solidFill>
                  <a:schemeClr val="tx1"/>
                </a:solidFill>
                <a:latin typeface="Times New Roman" pitchFamily="18" charset="0"/>
                <a:cs typeface="Times New Roman" pitchFamily="18" charset="0"/>
              </a:rPr>
              <a:t>. Analyzing the performance of artificial intelligence based controllers for the considered </a:t>
            </a:r>
            <a:r>
              <a:rPr lang="en-US" sz="1250" dirty="0" err="1">
                <a:solidFill>
                  <a:schemeClr val="tx1"/>
                </a:solidFill>
                <a:latin typeface="Times New Roman" pitchFamily="18" charset="0"/>
                <a:cs typeface="Times New Roman" pitchFamily="18" charset="0"/>
              </a:rPr>
              <a:t>microgrid</a:t>
            </a:r>
            <a:r>
              <a:rPr lang="en-US" sz="1250" dirty="0">
                <a:solidFill>
                  <a:schemeClr val="tx1"/>
                </a:solidFill>
                <a:latin typeface="Times New Roman" pitchFamily="18" charset="0"/>
                <a:cs typeface="Times New Roman" pitchFamily="18" charset="0"/>
              </a:rPr>
              <a:t> system including Solar PV, </a:t>
            </a:r>
            <a:r>
              <a:rPr lang="en-US" sz="1250" dirty="0" err="1">
                <a:solidFill>
                  <a:schemeClr val="tx1"/>
                </a:solidFill>
                <a:latin typeface="Times New Roman" pitchFamily="18" charset="0"/>
                <a:cs typeface="Times New Roman" pitchFamily="18" charset="0"/>
              </a:rPr>
              <a:t>supercapacitor</a:t>
            </a:r>
            <a:r>
              <a:rPr lang="en-US" sz="1250" dirty="0">
                <a:solidFill>
                  <a:schemeClr val="tx1"/>
                </a:solidFill>
                <a:latin typeface="Times New Roman" pitchFamily="18" charset="0"/>
                <a:cs typeface="Times New Roman" pitchFamily="18" charset="0"/>
              </a:rPr>
              <a:t>, battery energy storage and thermo chemical energy.</a:t>
            </a:r>
          </a:p>
          <a:p>
            <a:pPr algn="just"/>
            <a:endParaRPr lang="en-US" sz="1400" dirty="0">
              <a:latin typeface="Canva Sans Bold"/>
            </a:endParaRPr>
          </a:p>
          <a:p>
            <a:pPr algn="just"/>
            <a:endParaRPr lang="en-US" sz="1250" dirty="0">
              <a:solidFill>
                <a:schemeClr val="tx1"/>
              </a:solidFill>
              <a:latin typeface="Times New Roman" pitchFamily="18" charset="0"/>
              <a:cs typeface="Times New Roman" pitchFamily="18" charset="0"/>
            </a:endParaRPr>
          </a:p>
          <a:p>
            <a:pPr algn="just"/>
            <a:r>
              <a:rPr lang="en-US" sz="1250" dirty="0">
                <a:solidFill>
                  <a:schemeClr val="tx1"/>
                </a:solidFill>
                <a:latin typeface="Times New Roman" pitchFamily="18" charset="0"/>
                <a:cs typeface="Times New Roman" pitchFamily="18" charset="0"/>
              </a:rPr>
              <a:t>	</a:t>
            </a:r>
            <a:endParaRPr lang="en-US" sz="1250" b="1" u="sng" dirty="0">
              <a:solidFill>
                <a:schemeClr val="tx1"/>
              </a:solidFill>
              <a:latin typeface="Times New Roman" pitchFamily="18" charset="0"/>
              <a:cs typeface="Times New Roman" pitchFamily="18" charset="0"/>
            </a:endParaRPr>
          </a:p>
        </p:txBody>
      </p:sp>
      <p:sp>
        <p:nvSpPr>
          <p:cNvPr id="4" name="Subtitle 2"/>
          <p:cNvSpPr txBox="1">
            <a:spLocks/>
          </p:cNvSpPr>
          <p:nvPr/>
        </p:nvSpPr>
        <p:spPr>
          <a:xfrm>
            <a:off x="4648200" y="1066800"/>
            <a:ext cx="3962400" cy="2971800"/>
          </a:xfrm>
          <a:prstGeom prst="rect">
            <a:avLst/>
          </a:prstGeom>
          <a:ln w="38100">
            <a:solidFill>
              <a:srgbClr val="002060"/>
            </a:solidFill>
          </a:ln>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400" b="1" u="sng" dirty="0">
              <a:solidFill>
                <a:srgbClr val="002060"/>
              </a:solidFill>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533400" y="4876800"/>
            <a:ext cx="8077200" cy="762000"/>
          </a:xfrm>
          <a:prstGeom prst="rect">
            <a:avLst/>
          </a:prstGeom>
          <a:ln w="1905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endParaRPr lang="en-US" sz="1250" b="1" dirty="0">
              <a:latin typeface="Times New Roman" pitchFamily="18" charset="0"/>
              <a:cs typeface="Times New Roman" pitchFamily="18" charset="0"/>
            </a:endParaRPr>
          </a:p>
          <a:p>
            <a:pPr algn="just"/>
            <a:r>
              <a:rPr lang="en-US" sz="1250" b="1" dirty="0">
                <a:latin typeface="Times New Roman" pitchFamily="18" charset="0"/>
                <a:cs typeface="Times New Roman" pitchFamily="18" charset="0"/>
              </a:rPr>
              <a:t>Outcomes:    </a:t>
            </a:r>
          </a:p>
          <a:p>
            <a:pPr algn="just"/>
            <a:r>
              <a:rPr lang="en-US" sz="1250" b="1" dirty="0">
                <a:latin typeface="Times New Roman" pitchFamily="18" charset="0"/>
                <a:cs typeface="Times New Roman" pitchFamily="18" charset="0"/>
              </a:rPr>
              <a:t>MOU Signed between VIT and </a:t>
            </a:r>
            <a:r>
              <a:rPr lang="en-US" sz="1250" b="1" dirty="0" err="1">
                <a:latin typeface="Times New Roman" pitchFamily="18" charset="0"/>
                <a:cs typeface="Times New Roman" pitchFamily="18" charset="0"/>
              </a:rPr>
              <a:t>Walailak</a:t>
            </a:r>
            <a:r>
              <a:rPr lang="en-US" sz="1250" b="1" dirty="0">
                <a:latin typeface="Times New Roman" pitchFamily="18" charset="0"/>
                <a:cs typeface="Times New Roman" pitchFamily="18" charset="0"/>
              </a:rPr>
              <a:t> University , Adjunct Professor  Dr. </a:t>
            </a:r>
            <a:r>
              <a:rPr lang="en-US" sz="1250" b="1" dirty="0" err="1">
                <a:latin typeface="Times New Roman" pitchFamily="18" charset="0"/>
                <a:cs typeface="Times New Roman" pitchFamily="18" charset="0"/>
              </a:rPr>
              <a:t>Kamon</a:t>
            </a:r>
            <a:r>
              <a:rPr lang="en-US" sz="1250" b="1" dirty="0">
                <a:latin typeface="Times New Roman" pitchFamily="18" charset="0"/>
                <a:cs typeface="Times New Roman" pitchFamily="18" charset="0"/>
              </a:rPr>
              <a:t> </a:t>
            </a:r>
            <a:r>
              <a:rPr lang="en-US" sz="1250" b="1" dirty="0" err="1">
                <a:latin typeface="Times New Roman" pitchFamily="18" charset="0"/>
                <a:cs typeface="Times New Roman" pitchFamily="18" charset="0"/>
              </a:rPr>
              <a:t>Thinsurat</a:t>
            </a:r>
            <a:r>
              <a:rPr lang="en-US" sz="1250" b="1" dirty="0">
                <a:latin typeface="Times New Roman" pitchFamily="18" charset="0"/>
                <a:cs typeface="Times New Roman" pitchFamily="18" charset="0"/>
              </a:rPr>
              <a:t>, </a:t>
            </a:r>
            <a:r>
              <a:rPr lang="en-US" sz="1250" b="1" dirty="0" err="1">
                <a:latin typeface="Times New Roman" pitchFamily="18" charset="0"/>
                <a:cs typeface="Times New Roman" pitchFamily="18" charset="0"/>
              </a:rPr>
              <a:t>Walailak</a:t>
            </a:r>
            <a:r>
              <a:rPr lang="en-US" sz="1250" b="1" dirty="0">
                <a:latin typeface="Times New Roman" pitchFamily="18" charset="0"/>
                <a:cs typeface="Times New Roman" pitchFamily="18" charset="0"/>
              </a:rPr>
              <a:t> University, visited VIT Vellore Campus,</a:t>
            </a:r>
          </a:p>
          <a:p>
            <a:pPr algn="l"/>
            <a:r>
              <a:rPr lang="en-US" sz="1250" b="1" dirty="0">
                <a:latin typeface="Times New Roman" pitchFamily="18" charset="0"/>
                <a:cs typeface="Times New Roman" pitchFamily="18" charset="0"/>
              </a:rPr>
              <a:t>Joint Paper and research Proposal submitted</a:t>
            </a:r>
          </a:p>
          <a:p>
            <a:pPr algn="l"/>
            <a:r>
              <a:rPr lang="en-US" sz="1250" b="1" dirty="0">
                <a:latin typeface="Times New Roman" pitchFamily="18" charset="0"/>
                <a:cs typeface="Times New Roman" pitchFamily="18" charset="0"/>
              </a:rPr>
              <a:t>	</a:t>
            </a:r>
          </a:p>
        </p:txBody>
      </p:sp>
      <p:sp>
        <p:nvSpPr>
          <p:cNvPr id="6" name="Title 1"/>
          <p:cNvSpPr txBox="1">
            <a:spLocks/>
          </p:cNvSpPr>
          <p:nvPr/>
        </p:nvSpPr>
        <p:spPr>
          <a:xfrm>
            <a:off x="533400" y="4191000"/>
            <a:ext cx="3962400" cy="621323"/>
          </a:xfrm>
          <a:prstGeom prst="rect">
            <a:avLst/>
          </a:prstGeom>
          <a:ln w="19050">
            <a:solidFill>
              <a:schemeClr val="tx1"/>
            </a:solidFill>
          </a:ln>
          <a:effectLst/>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Funded by : VIN International Research Fund</a:t>
            </a:r>
          </a:p>
          <a:p>
            <a:pPr algn="l"/>
            <a:r>
              <a:rPr lang="en-US" sz="1250" b="1" dirty="0">
                <a:latin typeface="Times New Roman" panose="02020603050405020304" pitchFamily="18" charset="0"/>
                <a:cs typeface="Times New Roman" panose="02020603050405020304" pitchFamily="18" charset="0"/>
              </a:rPr>
              <a:t>                    </a:t>
            </a:r>
          </a:p>
          <a:p>
            <a:pPr algn="l"/>
            <a:r>
              <a:rPr lang="en-US" sz="1250" b="1" dirty="0">
                <a:latin typeface="Times New Roman" panose="02020603050405020304" pitchFamily="18" charset="0"/>
                <a:cs typeface="Times New Roman" panose="02020603050405020304" pitchFamily="18" charset="0"/>
              </a:rPr>
              <a:t> </a:t>
            </a:r>
          </a:p>
        </p:txBody>
      </p:sp>
      <p:sp>
        <p:nvSpPr>
          <p:cNvPr id="7" name="Title 1"/>
          <p:cNvSpPr txBox="1">
            <a:spLocks/>
          </p:cNvSpPr>
          <p:nvPr/>
        </p:nvSpPr>
        <p:spPr>
          <a:xfrm>
            <a:off x="533400" y="57912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Contact Details:    Dr. Santanu Kumar Dash</a:t>
            </a:r>
          </a:p>
          <a:p>
            <a:pPr algn="l"/>
            <a:r>
              <a:rPr lang="en-US" sz="1250" b="1" dirty="0">
                <a:latin typeface="Times New Roman" panose="02020603050405020304" pitchFamily="18" charset="0"/>
                <a:cs typeface="Times New Roman" panose="02020603050405020304" pitchFamily="18" charset="0"/>
              </a:rPr>
              <a:t>                                Assistant Professor Senior Grade-2 </a:t>
            </a:r>
          </a:p>
          <a:p>
            <a:pPr algn="l"/>
            <a:r>
              <a:rPr lang="en-US" sz="1250" b="1" dirty="0">
                <a:solidFill>
                  <a:srgbClr val="0000FF"/>
                </a:solidFill>
                <a:latin typeface="Times New Roman" panose="02020603050405020304" pitchFamily="18" charset="0"/>
                <a:cs typeface="Times New Roman" panose="02020603050405020304" pitchFamily="18" charset="0"/>
              </a:rPr>
              <a:t>                               </a:t>
            </a:r>
            <a:r>
              <a:rPr lang="en-US" sz="1250" b="1" u="sng" dirty="0">
                <a:solidFill>
                  <a:srgbClr val="0000FF"/>
                </a:solidFill>
                <a:latin typeface="Times New Roman" panose="02020603050405020304" pitchFamily="18" charset="0"/>
                <a:cs typeface="Times New Roman" panose="02020603050405020304" pitchFamily="18" charset="0"/>
              </a:rPr>
              <a:t>santanukumar.dash@vit.ac.in</a:t>
            </a:r>
            <a:endParaRPr lang="en-US" sz="1250" b="1" dirty="0">
              <a:solidFill>
                <a:srgbClr val="0000FF"/>
              </a:solidFill>
              <a:latin typeface="Times New Roman" panose="02020603050405020304" pitchFamily="18" charset="0"/>
              <a:cs typeface="Times New Roman" panose="02020603050405020304" pitchFamily="18" charset="0"/>
            </a:endParaRPr>
          </a:p>
        </p:txBody>
      </p:sp>
      <p:sp>
        <p:nvSpPr>
          <p:cNvPr id="9" name="Rectangle 8"/>
          <p:cNvSpPr/>
          <p:nvPr/>
        </p:nvSpPr>
        <p:spPr>
          <a:xfrm>
            <a:off x="152400" y="152400"/>
            <a:ext cx="8839200" cy="6553200"/>
          </a:xfrm>
          <a:prstGeom prst="rect">
            <a:avLst/>
          </a:prstGeom>
          <a:noFill/>
          <a:ln w="111125"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57200" y="298965"/>
            <a:ext cx="8305800" cy="666809"/>
          </a:xfrm>
          <a:prstGeom prst="roundRect">
            <a:avLst/>
          </a:prstGeom>
          <a:solidFill>
            <a:srgbClr val="92D050"/>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00" dirty="0">
              <a:latin typeface="Times New Roman" pitchFamily="18" charset="0"/>
              <a:cs typeface="Times New Roman" pitchFamily="18" charset="0"/>
            </a:endParaRPr>
          </a:p>
          <a:p>
            <a:pPr algn="ctr">
              <a:lnSpc>
                <a:spcPct val="90000"/>
              </a:lnSpc>
              <a:spcAft>
                <a:spcPts val="600"/>
              </a:spcAft>
            </a:pPr>
            <a:r>
              <a:rPr lang="en-US" sz="1600" b="1" dirty="0">
                <a:solidFill>
                  <a:schemeClr val="tx1"/>
                </a:solidFill>
                <a:latin typeface="Times New Roman" pitchFamily="18" charset="0"/>
                <a:cs typeface="Times New Roman" pitchFamily="18" charset="0"/>
              </a:rPr>
              <a:t>Smart Energy Management of DC-Microgrid : 2022-2023</a:t>
            </a:r>
          </a:p>
          <a:p>
            <a:pPr algn="ctr"/>
            <a:endParaRPr lang="en-US" dirty="0"/>
          </a:p>
        </p:txBody>
      </p:sp>
      <p:sp>
        <p:nvSpPr>
          <p:cNvPr id="13" name="Title 1"/>
          <p:cNvSpPr txBox="1">
            <a:spLocks/>
          </p:cNvSpPr>
          <p:nvPr/>
        </p:nvSpPr>
        <p:spPr>
          <a:xfrm>
            <a:off x="4648200" y="4191000"/>
            <a:ext cx="3962400" cy="621323"/>
          </a:xfrm>
          <a:prstGeom prst="rect">
            <a:avLst/>
          </a:prstGeom>
          <a:ln w="19050">
            <a:solidFill>
              <a:schemeClr val="tx1"/>
            </a:solidFill>
          </a:ln>
          <a:effectLst/>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Status: </a:t>
            </a:r>
          </a:p>
          <a:p>
            <a:pPr algn="l"/>
            <a:r>
              <a:rPr lang="en-US" sz="1250" b="1" dirty="0">
                <a:latin typeface="Times New Roman" panose="02020603050405020304" pitchFamily="18" charset="0"/>
                <a:cs typeface="Times New Roman" panose="02020603050405020304" pitchFamily="18" charset="0"/>
              </a:rPr>
              <a:t>                    Completed ( 2023)  </a:t>
            </a:r>
          </a:p>
          <a:p>
            <a:pPr algn="l"/>
            <a:r>
              <a:rPr lang="en-US" sz="1250" b="1" dirty="0">
                <a:latin typeface="Times New Roman" panose="02020603050405020304" pitchFamily="18" charset="0"/>
                <a:cs typeface="Times New Roman" panose="02020603050405020304" pitchFamily="18" charset="0"/>
              </a:rPr>
              <a:t> </a:t>
            </a:r>
          </a:p>
        </p:txBody>
      </p:sp>
      <p:sp>
        <p:nvSpPr>
          <p:cNvPr id="2" name="Rectangle 1"/>
          <p:cNvSpPr/>
          <p:nvPr/>
        </p:nvSpPr>
        <p:spPr>
          <a:xfrm>
            <a:off x="4724400" y="1066800"/>
            <a:ext cx="643125" cy="369332"/>
          </a:xfrm>
          <a:prstGeom prst="rect">
            <a:avLst/>
          </a:prstGeom>
        </p:spPr>
        <p:txBody>
          <a:bodyPr wrap="none">
            <a:sp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Photo</a:t>
            </a:r>
            <a:r>
              <a:rPr lang="en-US" b="1" dirty="0">
                <a:solidFill>
                  <a:srgbClr val="002060"/>
                </a:solidFill>
                <a:latin typeface="Times New Roman" panose="02020603050405020304" pitchFamily="18" charset="0"/>
                <a:cs typeface="Times New Roman" panose="02020603050405020304" pitchFamily="18" charset="0"/>
              </a:rPr>
              <a:t> </a:t>
            </a:r>
            <a:endParaRPr lang="en-US" dirty="0">
              <a:solidFill>
                <a:schemeClr val="tx1"/>
              </a:solidFill>
              <a:latin typeface="Times New Roman" panose="02020603050405020304" pitchFamily="18" charset="0"/>
              <a:cs typeface="Times New Roman" panose="02020603050405020304" pitchFamily="18" charset="0"/>
            </a:endParaRPr>
          </a:p>
        </p:txBody>
      </p:sp>
      <p:graphicFrame>
        <p:nvGraphicFramePr>
          <p:cNvPr id="1026" name="Object 1"/>
          <p:cNvGraphicFramePr>
            <a:graphicFrameLocks noChangeAspect="1"/>
          </p:cNvGraphicFramePr>
          <p:nvPr/>
        </p:nvGraphicFramePr>
        <p:xfrm>
          <a:off x="4876801" y="1447801"/>
          <a:ext cx="3276600" cy="2438400"/>
        </p:xfrm>
        <a:graphic>
          <a:graphicData uri="http://schemas.openxmlformats.org/presentationml/2006/ole">
            <mc:AlternateContent xmlns:mc="http://schemas.openxmlformats.org/markup-compatibility/2006">
              <mc:Choice xmlns:v="urn:schemas-microsoft-com:vml" Requires="v">
                <p:oleObj name="Visio" r:id="rId2" imgW="6866060" imgH="6214840" progId="Visio.Drawing.11">
                  <p:embed/>
                </p:oleObj>
              </mc:Choice>
              <mc:Fallback>
                <p:oleObj name="Visio" r:id="rId2" imgW="6866060" imgH="6214840" progId="Visio.Drawing.11">
                  <p:embed/>
                  <p:pic>
                    <p:nvPicPr>
                      <p:cNvPr id="1026"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1" y="1447801"/>
                        <a:ext cx="3276600" cy="2438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2087479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650E9-6F2B-5EEF-F607-0A96259E0C3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190786D-BEE1-C36D-7767-C2EB5B56B0D5}"/>
              </a:ext>
            </a:extLst>
          </p:cNvPr>
          <p:cNvSpPr>
            <a:spLocks noGrp="1"/>
          </p:cNvSpPr>
          <p:nvPr>
            <p:ph type="subTitle" idx="1"/>
          </p:nvPr>
        </p:nvSpPr>
        <p:spPr>
          <a:xfrm>
            <a:off x="533400" y="1066800"/>
            <a:ext cx="3962400" cy="2971800"/>
          </a:xfrm>
          <a:noFill/>
          <a:ln w="38100">
            <a:solidFill>
              <a:srgbClr val="002060"/>
            </a:solidFill>
          </a:ln>
        </p:spPr>
        <p:txBody>
          <a:bodyPr>
            <a:no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Abstract</a:t>
            </a:r>
            <a:r>
              <a:rPr lang="en-US" sz="1250" b="1" dirty="0">
                <a:solidFill>
                  <a:srgbClr val="002060"/>
                </a:solidFill>
                <a:latin typeface="Times New Roman" panose="02020603050405020304" pitchFamily="18" charset="0"/>
                <a:cs typeface="Times New Roman" panose="02020603050405020304" pitchFamily="18" charset="0"/>
              </a:rPr>
              <a:t> </a:t>
            </a:r>
            <a:endParaRPr lang="en-US" sz="1250" b="1" dirty="0">
              <a:solidFill>
                <a:schemeClr val="tx1"/>
              </a:solidFill>
              <a:latin typeface="Times New Roman" panose="02020603050405020304" pitchFamily="18" charset="0"/>
              <a:cs typeface="Times New Roman" panose="02020603050405020304" pitchFamily="18" charset="0"/>
            </a:endParaRPr>
          </a:p>
          <a:p>
            <a:pPr algn="just"/>
            <a:r>
              <a:rPr lang="en-US" sz="1250" b="1" dirty="0">
                <a:solidFill>
                  <a:schemeClr val="tx1"/>
                </a:solidFill>
                <a:latin typeface="Times New Roman" panose="02020603050405020304" pitchFamily="18" charset="0"/>
                <a:cs typeface="Times New Roman" panose="02020603050405020304" pitchFamily="18" charset="0"/>
              </a:rPr>
              <a:t>	</a:t>
            </a:r>
            <a:r>
              <a:rPr lang="en-US" sz="1250" dirty="0">
                <a:solidFill>
                  <a:schemeClr val="tx1"/>
                </a:solidFill>
                <a:latin typeface="Times New Roman" panose="02020603050405020304" pitchFamily="18" charset="0"/>
                <a:cs typeface="Times New Roman" panose="02020603050405020304" pitchFamily="18" charset="0"/>
              </a:rPr>
              <a:t>Hydrogen, a clean and versatile energy carrier, is emerging as a promising solution for sustainable transportation. This research explores the potential of hydrogen fuel cell vehicles (FCVs) as a zero-emission alternative to traditional fossil fuel-powered vehicles. The study investigates the technical feasibility, economic viability, and environmental benefits of hydrogen fuel cell technology. Challenges such as hydrogen production, storage, and distribution are discussed, along with potential solutions and future advancements. The integration of hydrogen fuel cell vehicles into existing transportation infrastructure and the development of a hydrogen fueling network are also explored. </a:t>
            </a:r>
            <a:endParaRPr lang="en-US" sz="1250" b="1" u="sng" dirty="0">
              <a:solidFill>
                <a:srgbClr val="002060"/>
              </a:solidFill>
              <a:latin typeface="Times New Roman" panose="02020603050405020304" pitchFamily="18" charset="0"/>
              <a:cs typeface="Times New Roman" panose="02020603050405020304" pitchFamily="18" charset="0"/>
            </a:endParaRPr>
          </a:p>
        </p:txBody>
      </p:sp>
      <p:sp>
        <p:nvSpPr>
          <p:cNvPr id="4" name="Subtitle 2">
            <a:extLst>
              <a:ext uri="{FF2B5EF4-FFF2-40B4-BE49-F238E27FC236}">
                <a16:creationId xmlns:a16="http://schemas.microsoft.com/office/drawing/2014/main" id="{878B9E2B-2CF0-060A-FA4C-FE96D2CC25CC}"/>
              </a:ext>
            </a:extLst>
          </p:cNvPr>
          <p:cNvSpPr txBox="1">
            <a:spLocks/>
          </p:cNvSpPr>
          <p:nvPr/>
        </p:nvSpPr>
        <p:spPr>
          <a:xfrm>
            <a:off x="4648200" y="1066800"/>
            <a:ext cx="3962400" cy="2971800"/>
          </a:xfrm>
          <a:prstGeom prst="rect">
            <a:avLst/>
          </a:prstGeom>
          <a:ln w="38100">
            <a:solidFill>
              <a:srgbClr val="002060"/>
            </a:solidFill>
          </a:ln>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400" b="1" u="sng" dirty="0">
              <a:solidFill>
                <a:srgbClr val="002060"/>
              </a:solidFill>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id="{3FE08761-89E1-73A8-09D1-377848A95C26}"/>
              </a:ext>
            </a:extLst>
          </p:cNvPr>
          <p:cNvSpPr txBox="1">
            <a:spLocks/>
          </p:cNvSpPr>
          <p:nvPr/>
        </p:nvSpPr>
        <p:spPr>
          <a:xfrm>
            <a:off x="533400" y="48768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Outcomes : </a:t>
            </a:r>
          </a:p>
          <a:p>
            <a:pPr algn="just"/>
            <a:r>
              <a:rPr lang="en-US" sz="1250" b="1" dirty="0">
                <a:latin typeface="Times New Roman" panose="02020603050405020304" pitchFamily="18" charset="0"/>
                <a:cs typeface="Times New Roman" panose="02020603050405020304" pitchFamily="18" charset="0"/>
              </a:rPr>
              <a:t>                       4 research publications</a:t>
            </a:r>
          </a:p>
        </p:txBody>
      </p:sp>
      <p:sp>
        <p:nvSpPr>
          <p:cNvPr id="6" name="Title 1">
            <a:extLst>
              <a:ext uri="{FF2B5EF4-FFF2-40B4-BE49-F238E27FC236}">
                <a16:creationId xmlns:a16="http://schemas.microsoft.com/office/drawing/2014/main" id="{D6C52515-FF1E-5B72-A3F6-49944870B648}"/>
              </a:ext>
            </a:extLst>
          </p:cNvPr>
          <p:cNvSpPr txBox="1">
            <a:spLocks/>
          </p:cNvSpPr>
          <p:nvPr/>
        </p:nvSpPr>
        <p:spPr>
          <a:xfrm>
            <a:off x="533400" y="4191000"/>
            <a:ext cx="3962400" cy="621323"/>
          </a:xfrm>
          <a:prstGeom prst="rect">
            <a:avLst/>
          </a:prstGeom>
          <a:ln w="19050">
            <a:solidFill>
              <a:schemeClr val="tx1"/>
            </a:solidFill>
          </a:ln>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sz="1250" b="1" dirty="0">
              <a:latin typeface="Times New Roman" panose="02020603050405020304" pitchFamily="18" charset="0"/>
              <a:cs typeface="Times New Roman" panose="02020603050405020304" pitchFamily="18" charset="0"/>
            </a:endParaRPr>
          </a:p>
          <a:p>
            <a:pPr algn="l"/>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Funded by : </a:t>
            </a:r>
          </a:p>
          <a:p>
            <a:pPr algn="l"/>
            <a:r>
              <a:rPr lang="en-US" sz="1250" b="1" dirty="0">
                <a:latin typeface="Times New Roman" panose="02020603050405020304" pitchFamily="18" charset="0"/>
                <a:cs typeface="Times New Roman" panose="02020603050405020304" pitchFamily="18" charset="0"/>
              </a:rPr>
              <a:t>                       VIT Research Fund</a:t>
            </a:r>
          </a:p>
          <a:p>
            <a:pPr algn="l"/>
            <a:r>
              <a:rPr lang="en-US" sz="1250" b="1" dirty="0">
                <a:latin typeface="Times New Roman" panose="02020603050405020304" pitchFamily="18" charset="0"/>
                <a:cs typeface="Times New Roman" panose="02020603050405020304" pitchFamily="18" charset="0"/>
              </a:rPr>
              <a:t>                    </a:t>
            </a:r>
          </a:p>
          <a:p>
            <a:pPr algn="l"/>
            <a:r>
              <a:rPr lang="en-US" sz="1250" b="1" dirty="0">
                <a:latin typeface="Times New Roman" panose="02020603050405020304" pitchFamily="18" charset="0"/>
                <a:cs typeface="Times New Roman" panose="02020603050405020304" pitchFamily="18" charset="0"/>
              </a:rPr>
              <a:t> </a:t>
            </a:r>
          </a:p>
        </p:txBody>
      </p:sp>
      <p:sp>
        <p:nvSpPr>
          <p:cNvPr id="7" name="Title 1">
            <a:extLst>
              <a:ext uri="{FF2B5EF4-FFF2-40B4-BE49-F238E27FC236}">
                <a16:creationId xmlns:a16="http://schemas.microsoft.com/office/drawing/2014/main" id="{035BADCF-1CFE-CE4C-568A-70F2890137F8}"/>
              </a:ext>
            </a:extLst>
          </p:cNvPr>
          <p:cNvSpPr txBox="1">
            <a:spLocks/>
          </p:cNvSpPr>
          <p:nvPr/>
        </p:nvSpPr>
        <p:spPr>
          <a:xfrm>
            <a:off x="533400" y="5791200"/>
            <a:ext cx="8077200" cy="762000"/>
          </a:xfrm>
          <a:prstGeom prst="rect">
            <a:avLst/>
          </a:prstGeom>
          <a:ln w="19050">
            <a:solidFill>
              <a:schemeClr val="tx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Contact Details:    </a:t>
            </a:r>
            <a:r>
              <a:rPr lang="pt-BR" sz="1250" b="1" dirty="0">
                <a:latin typeface="Times New Roman" panose="02020603050405020304" pitchFamily="18" charset="0"/>
                <a:cs typeface="Times New Roman" panose="02020603050405020304" pitchFamily="18" charset="0"/>
              </a:rPr>
              <a:t>Dr. Suprava Chakraborty</a:t>
            </a:r>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                               Associate Professor Grade-2 </a:t>
            </a:r>
          </a:p>
          <a:p>
            <a:pPr algn="l"/>
            <a:r>
              <a:rPr lang="en-US" sz="1250" b="1" dirty="0">
                <a:latin typeface="Times New Roman" panose="02020603050405020304" pitchFamily="18" charset="0"/>
                <a:cs typeface="Times New Roman" panose="02020603050405020304" pitchFamily="18" charset="0"/>
              </a:rPr>
              <a:t>                               </a:t>
            </a:r>
            <a:r>
              <a:rPr lang="pt-BR" sz="1250" b="1" dirty="0">
                <a:latin typeface="Times New Roman" panose="02020603050405020304" pitchFamily="18" charset="0"/>
                <a:cs typeface="Times New Roman" panose="02020603050405020304" pitchFamily="18" charset="0"/>
                <a:hlinkClick r:id="rId2"/>
              </a:rPr>
              <a:t>suprava.chakraborty@vit.ac.in</a:t>
            </a:r>
            <a:r>
              <a:rPr lang="pt-BR" sz="1250" b="1" dirty="0">
                <a:latin typeface="Times New Roman" panose="02020603050405020304" pitchFamily="18" charset="0"/>
                <a:cs typeface="Times New Roman" panose="02020603050405020304" pitchFamily="18" charset="0"/>
              </a:rPr>
              <a:t>  </a:t>
            </a:r>
          </a:p>
        </p:txBody>
      </p:sp>
      <p:sp>
        <p:nvSpPr>
          <p:cNvPr id="9" name="Rectangle 8">
            <a:extLst>
              <a:ext uri="{FF2B5EF4-FFF2-40B4-BE49-F238E27FC236}">
                <a16:creationId xmlns:a16="http://schemas.microsoft.com/office/drawing/2014/main" id="{77047F39-CD7C-0C74-9CB6-53062D60A838}"/>
              </a:ext>
            </a:extLst>
          </p:cNvPr>
          <p:cNvSpPr/>
          <p:nvPr/>
        </p:nvSpPr>
        <p:spPr>
          <a:xfrm>
            <a:off x="152400" y="152400"/>
            <a:ext cx="8839200" cy="6553200"/>
          </a:xfrm>
          <a:prstGeom prst="rect">
            <a:avLst/>
          </a:prstGeom>
          <a:noFill/>
          <a:ln w="111125"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D9E0E646-11E6-894C-9FEF-AF7C9D52534A}"/>
              </a:ext>
            </a:extLst>
          </p:cNvPr>
          <p:cNvSpPr/>
          <p:nvPr/>
        </p:nvSpPr>
        <p:spPr>
          <a:xfrm>
            <a:off x="457200" y="298965"/>
            <a:ext cx="8305800" cy="666809"/>
          </a:xfrm>
          <a:prstGeom prst="roundRect">
            <a:avLst/>
          </a:prstGeom>
          <a:solidFill>
            <a:srgbClr val="92D050"/>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Aft>
                <a:spcPts val="600"/>
              </a:spcAft>
            </a:pPr>
            <a:r>
              <a:rPr lang="en-US" sz="1600" b="1" dirty="0">
                <a:solidFill>
                  <a:schemeClr val="tx1"/>
                </a:solidFill>
                <a:latin typeface="Times New Roman" panose="02020603050405020304" pitchFamily="18" charset="0"/>
                <a:cs typeface="Times New Roman" panose="02020603050405020304" pitchFamily="18" charset="0"/>
              </a:rPr>
              <a:t>Hydrogen Fuel for Future Mobility : 2022</a:t>
            </a:r>
          </a:p>
        </p:txBody>
      </p:sp>
      <p:sp>
        <p:nvSpPr>
          <p:cNvPr id="13" name="Title 1">
            <a:extLst>
              <a:ext uri="{FF2B5EF4-FFF2-40B4-BE49-F238E27FC236}">
                <a16:creationId xmlns:a16="http://schemas.microsoft.com/office/drawing/2014/main" id="{61054922-5A55-68A2-8733-F45312DDC647}"/>
              </a:ext>
            </a:extLst>
          </p:cNvPr>
          <p:cNvSpPr txBox="1">
            <a:spLocks/>
          </p:cNvSpPr>
          <p:nvPr/>
        </p:nvSpPr>
        <p:spPr>
          <a:xfrm>
            <a:off x="4648200" y="4191000"/>
            <a:ext cx="3962400" cy="621323"/>
          </a:xfrm>
          <a:prstGeom prst="rect">
            <a:avLst/>
          </a:prstGeom>
          <a:ln w="19050">
            <a:solidFill>
              <a:schemeClr val="tx1"/>
            </a:solidFill>
          </a:ln>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Status: </a:t>
            </a:r>
          </a:p>
          <a:p>
            <a:pPr algn="l"/>
            <a:r>
              <a:rPr lang="en-US" sz="1250" b="1" dirty="0">
                <a:latin typeface="Times New Roman" panose="02020603050405020304" pitchFamily="18" charset="0"/>
                <a:cs typeface="Times New Roman" panose="02020603050405020304" pitchFamily="18" charset="0"/>
              </a:rPr>
              <a:t>                    Ongoing (2021-2026)</a:t>
            </a:r>
          </a:p>
          <a:p>
            <a:pPr algn="l"/>
            <a:r>
              <a:rPr lang="en-US" sz="1250" b="1" dirty="0">
                <a:latin typeface="Times New Roman" panose="02020603050405020304" pitchFamily="18" charset="0"/>
                <a:cs typeface="Times New Roman" panose="02020603050405020304" pitchFamily="18" charset="0"/>
              </a:rPr>
              <a:t> </a:t>
            </a:r>
          </a:p>
        </p:txBody>
      </p:sp>
      <p:pic>
        <p:nvPicPr>
          <p:cNvPr id="10" name="Picture 9">
            <a:extLst>
              <a:ext uri="{FF2B5EF4-FFF2-40B4-BE49-F238E27FC236}">
                <a16:creationId xmlns:a16="http://schemas.microsoft.com/office/drawing/2014/main" id="{571AEF53-90D1-2BB6-E5EC-0A6DD6866077}"/>
              </a:ext>
            </a:extLst>
          </p:cNvPr>
          <p:cNvPicPr>
            <a:picLocks noChangeAspect="1"/>
          </p:cNvPicPr>
          <p:nvPr/>
        </p:nvPicPr>
        <p:blipFill>
          <a:blip r:embed="rId3"/>
          <a:stretch>
            <a:fillRect/>
          </a:stretch>
        </p:blipFill>
        <p:spPr>
          <a:xfrm>
            <a:off x="4767902" y="1219200"/>
            <a:ext cx="3782523" cy="2666999"/>
          </a:xfrm>
          <a:prstGeom prst="rect">
            <a:avLst/>
          </a:prstGeom>
        </p:spPr>
      </p:pic>
    </p:spTree>
    <p:extLst>
      <p:ext uri="{BB962C8B-B14F-4D97-AF65-F5344CB8AC3E}">
        <p14:creationId xmlns:p14="http://schemas.microsoft.com/office/powerpoint/2010/main" val="426529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1066800"/>
            <a:ext cx="3962400" cy="2971800"/>
          </a:xfrm>
          <a:noFill/>
          <a:ln w="38100">
            <a:solidFill>
              <a:srgbClr val="002060"/>
            </a:solidFill>
          </a:ln>
        </p:spPr>
        <p:txBody>
          <a:bodyPr>
            <a:noAutofit/>
          </a:bodyPr>
          <a:lstStyle/>
          <a:p>
            <a:pPr algn="just"/>
            <a:endParaRPr lang="en-US" sz="1250" b="1" u="sng" dirty="0">
              <a:solidFill>
                <a:srgbClr val="002060"/>
              </a:solidFill>
              <a:latin typeface="Times New Roman" panose="02020603050405020304" pitchFamily="18" charset="0"/>
              <a:cs typeface="Times New Roman" panose="02020603050405020304" pitchFamily="18" charset="0"/>
            </a:endParaRPr>
          </a:p>
        </p:txBody>
      </p:sp>
      <p:sp>
        <p:nvSpPr>
          <p:cNvPr id="4" name="Subtitle 2"/>
          <p:cNvSpPr txBox="1">
            <a:spLocks/>
          </p:cNvSpPr>
          <p:nvPr/>
        </p:nvSpPr>
        <p:spPr>
          <a:xfrm>
            <a:off x="4648200" y="1066800"/>
            <a:ext cx="3962400" cy="2971800"/>
          </a:xfrm>
          <a:prstGeom prst="rect">
            <a:avLst/>
          </a:prstGeom>
          <a:ln w="38100">
            <a:solidFill>
              <a:srgbClr val="002060"/>
            </a:solidFill>
          </a:ln>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US" sz="2400" b="1" u="sng" dirty="0">
              <a:solidFill>
                <a:srgbClr val="002060"/>
              </a:solidFill>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533400" y="4876800"/>
            <a:ext cx="8077200" cy="762000"/>
          </a:xfrm>
          <a:prstGeom prst="rect">
            <a:avLst/>
          </a:prstGeom>
          <a:ln w="1905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50000"/>
              </a:lnSpc>
            </a:pPr>
            <a:endParaRPr lang="en-US" sz="1250" b="1" dirty="0">
              <a:latin typeface="Times New Roman" panose="02020603050405020304" pitchFamily="18" charset="0"/>
              <a:cs typeface="Times New Roman" panose="02020603050405020304" pitchFamily="18" charset="0"/>
            </a:endParaRPr>
          </a:p>
          <a:p>
            <a:pPr algn="l">
              <a:lnSpc>
                <a:spcPct val="150000"/>
              </a:lnSpc>
            </a:pPr>
            <a:r>
              <a:rPr lang="en-US" sz="1250" b="1" dirty="0">
                <a:latin typeface="Times New Roman" panose="02020603050405020304" pitchFamily="18" charset="0"/>
                <a:cs typeface="Times New Roman" panose="02020603050405020304" pitchFamily="18" charset="0"/>
              </a:rPr>
              <a:t>Outcomes :    </a:t>
            </a:r>
            <a:r>
              <a:rPr lang="en-IN" sz="1250" b="1" dirty="0">
                <a:latin typeface="Times New Roman" panose="02020603050405020304" pitchFamily="18" charset="0"/>
                <a:cs typeface="Times New Roman" panose="02020603050405020304" pitchFamily="18" charset="0"/>
              </a:rPr>
              <a:t>Patent Granted.  Patent No: 364892,   Date : 3.04.2021, Published in Applied Energy (I.F.-10.1) and IEEE System Journal.</a:t>
            </a:r>
          </a:p>
          <a:p>
            <a:pPr algn="l"/>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	</a:t>
            </a:r>
          </a:p>
        </p:txBody>
      </p:sp>
      <p:sp>
        <p:nvSpPr>
          <p:cNvPr id="6" name="Title 1"/>
          <p:cNvSpPr txBox="1">
            <a:spLocks/>
          </p:cNvSpPr>
          <p:nvPr/>
        </p:nvSpPr>
        <p:spPr>
          <a:xfrm>
            <a:off x="533400" y="4191000"/>
            <a:ext cx="3962400" cy="621323"/>
          </a:xfrm>
          <a:prstGeom prst="rect">
            <a:avLst/>
          </a:prstGeom>
          <a:ln w="19050">
            <a:solidFill>
              <a:schemeClr val="tx1"/>
            </a:solidFill>
          </a:ln>
          <a:effectLst/>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Funded by : VIT SEED GRNAT</a:t>
            </a:r>
          </a:p>
          <a:p>
            <a:pPr algn="l"/>
            <a:r>
              <a:rPr lang="en-US" sz="1250" b="1" dirty="0">
                <a:latin typeface="Times New Roman" panose="02020603050405020304" pitchFamily="18" charset="0"/>
                <a:cs typeface="Times New Roman" panose="02020603050405020304" pitchFamily="18" charset="0"/>
              </a:rPr>
              <a:t>                    </a:t>
            </a:r>
          </a:p>
          <a:p>
            <a:pPr algn="l"/>
            <a:r>
              <a:rPr lang="en-US" sz="1250" b="1" dirty="0">
                <a:latin typeface="Times New Roman" panose="02020603050405020304" pitchFamily="18" charset="0"/>
                <a:cs typeface="Times New Roman" panose="02020603050405020304" pitchFamily="18" charset="0"/>
              </a:rPr>
              <a:t> </a:t>
            </a:r>
          </a:p>
        </p:txBody>
      </p:sp>
      <p:sp>
        <p:nvSpPr>
          <p:cNvPr id="7" name="Title 1"/>
          <p:cNvSpPr txBox="1">
            <a:spLocks/>
          </p:cNvSpPr>
          <p:nvPr/>
        </p:nvSpPr>
        <p:spPr>
          <a:xfrm>
            <a:off x="533400" y="5791200"/>
            <a:ext cx="8077200" cy="762000"/>
          </a:xfrm>
          <a:prstGeom prst="rect">
            <a:avLst/>
          </a:prstGeom>
          <a:ln w="1905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1200"/>
              </a:spcBef>
            </a:pPr>
            <a:endParaRPr lang="en-US" sz="1250" b="1" dirty="0">
              <a:latin typeface="Times New Roman" panose="02020603050405020304" pitchFamily="18" charset="0"/>
              <a:cs typeface="Times New Roman" panose="02020603050405020304" pitchFamily="18" charset="0"/>
            </a:endParaRPr>
          </a:p>
          <a:p>
            <a:pPr algn="l"/>
            <a:r>
              <a:rPr lang="en-US" sz="1250" b="1" dirty="0">
                <a:latin typeface="Times New Roman" panose="02020603050405020304" pitchFamily="18" charset="0"/>
                <a:cs typeface="Times New Roman" panose="02020603050405020304" pitchFamily="18" charset="0"/>
              </a:rPr>
              <a:t>Contact Details:    Dr. D. Elangovan</a:t>
            </a:r>
          </a:p>
          <a:p>
            <a:pPr algn="l"/>
            <a:r>
              <a:rPr lang="en-US" sz="1250" b="1" dirty="0">
                <a:latin typeface="Times New Roman" panose="02020603050405020304" pitchFamily="18" charset="0"/>
                <a:cs typeface="Times New Roman" panose="02020603050405020304" pitchFamily="18" charset="0"/>
              </a:rPr>
              <a:t>                                Deputy Director &amp;  Professor </a:t>
            </a:r>
          </a:p>
          <a:p>
            <a:pPr algn="l"/>
            <a:r>
              <a:rPr lang="en-US" sz="1250" b="1" dirty="0">
                <a:latin typeface="Times New Roman" panose="02020603050405020304" pitchFamily="18" charset="0"/>
                <a:cs typeface="Times New Roman" panose="02020603050405020304" pitchFamily="18" charset="0"/>
              </a:rPr>
              <a:t>                                elangovan.devaraj@vit.ac.in</a:t>
            </a:r>
          </a:p>
          <a:p>
            <a:pPr algn="l"/>
            <a:endParaRPr lang="en-US" sz="1250" b="1" dirty="0">
              <a:latin typeface="Times New Roman" panose="02020603050405020304" pitchFamily="18" charset="0"/>
              <a:cs typeface="Times New Roman" panose="02020603050405020304" pitchFamily="18" charset="0"/>
            </a:endParaRPr>
          </a:p>
        </p:txBody>
      </p:sp>
      <p:sp>
        <p:nvSpPr>
          <p:cNvPr id="9" name="Rectangle 8"/>
          <p:cNvSpPr/>
          <p:nvPr/>
        </p:nvSpPr>
        <p:spPr>
          <a:xfrm>
            <a:off x="152400" y="152400"/>
            <a:ext cx="8839200" cy="6553200"/>
          </a:xfrm>
          <a:prstGeom prst="rect">
            <a:avLst/>
          </a:prstGeom>
          <a:noFill/>
          <a:ln w="111125" cmpd="dbl">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95300" y="298963"/>
            <a:ext cx="8305800" cy="666809"/>
          </a:xfrm>
          <a:prstGeom prst="roundRect">
            <a:avLst/>
          </a:prstGeom>
          <a:solidFill>
            <a:srgbClr val="92D050"/>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600" b="1" dirty="0">
                <a:solidFill>
                  <a:schemeClr val="tx1"/>
                </a:solidFill>
                <a:latin typeface="Times New Roman" panose="02020603050405020304" pitchFamily="18" charset="0"/>
                <a:cs typeface="Times New Roman" panose="02020603050405020304" pitchFamily="18" charset="0"/>
              </a:rPr>
              <a:t>Renewable Energy Powered Wireless Fast Charger For Electric Bicycle : 2021 </a:t>
            </a:r>
          </a:p>
          <a:p>
            <a:pPr algn="ctr"/>
            <a:r>
              <a:rPr lang="en-IN" sz="1600" b="1" dirty="0">
                <a:solidFill>
                  <a:schemeClr val="tx1"/>
                </a:solidFill>
                <a:latin typeface="Times New Roman" panose="02020603050405020304" pitchFamily="18" charset="0"/>
                <a:cs typeface="Times New Roman" panose="02020603050405020304" pitchFamily="18" charset="0"/>
              </a:rPr>
              <a:t> </a:t>
            </a:r>
          </a:p>
        </p:txBody>
      </p:sp>
      <p:sp>
        <p:nvSpPr>
          <p:cNvPr id="13" name="Title 1"/>
          <p:cNvSpPr txBox="1">
            <a:spLocks/>
          </p:cNvSpPr>
          <p:nvPr/>
        </p:nvSpPr>
        <p:spPr>
          <a:xfrm>
            <a:off x="4648200" y="4191000"/>
            <a:ext cx="3962400" cy="621323"/>
          </a:xfrm>
          <a:prstGeom prst="rect">
            <a:avLst/>
          </a:prstGeom>
          <a:ln w="19050">
            <a:solidFill>
              <a:schemeClr val="tx1"/>
            </a:solidFill>
          </a:ln>
          <a:effectLst/>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50" b="1" dirty="0">
                <a:latin typeface="Times New Roman" panose="02020603050405020304" pitchFamily="18" charset="0"/>
                <a:cs typeface="Times New Roman" panose="02020603050405020304" pitchFamily="18" charset="0"/>
              </a:rPr>
              <a:t>Status: </a:t>
            </a:r>
          </a:p>
          <a:p>
            <a:pPr algn="l"/>
            <a:r>
              <a:rPr lang="en-US" sz="1250" b="1" dirty="0">
                <a:latin typeface="Times New Roman" panose="02020603050405020304" pitchFamily="18" charset="0"/>
                <a:cs typeface="Times New Roman" panose="02020603050405020304" pitchFamily="18" charset="0"/>
              </a:rPr>
              <a:t>                    Completed </a:t>
            </a:r>
          </a:p>
          <a:p>
            <a:pPr algn="l"/>
            <a:r>
              <a:rPr lang="en-US" sz="1250" b="1" dirty="0">
                <a:latin typeface="Times New Roman" panose="02020603050405020304" pitchFamily="18" charset="0"/>
                <a:cs typeface="Times New Roman" panose="02020603050405020304" pitchFamily="18" charset="0"/>
              </a:rPr>
              <a:t> </a:t>
            </a:r>
          </a:p>
        </p:txBody>
      </p:sp>
      <p:sp>
        <p:nvSpPr>
          <p:cNvPr id="2" name="Rectangle 1"/>
          <p:cNvSpPr/>
          <p:nvPr/>
        </p:nvSpPr>
        <p:spPr>
          <a:xfrm>
            <a:off x="4724400" y="1066800"/>
            <a:ext cx="643125" cy="369332"/>
          </a:xfrm>
          <a:prstGeom prst="rect">
            <a:avLst/>
          </a:prstGeom>
        </p:spPr>
        <p:txBody>
          <a:bodyPr wrap="none">
            <a:spAutoFit/>
          </a:bodyPr>
          <a:lstStyle/>
          <a:p>
            <a:pPr algn="just"/>
            <a:r>
              <a:rPr lang="en-US" sz="1250" b="1" u="sng" dirty="0">
                <a:solidFill>
                  <a:srgbClr val="002060"/>
                </a:solidFill>
                <a:latin typeface="Times New Roman" panose="02020603050405020304" pitchFamily="18" charset="0"/>
                <a:cs typeface="Times New Roman" panose="02020603050405020304" pitchFamily="18" charset="0"/>
              </a:rPr>
              <a:t>Photo</a:t>
            </a:r>
            <a:r>
              <a:rPr lang="en-US" b="1" dirty="0">
                <a:solidFill>
                  <a:srgbClr val="002060"/>
                </a:solidFill>
                <a:latin typeface="Times New Roman" panose="02020603050405020304" pitchFamily="18" charset="0"/>
                <a:cs typeface="Times New Roman" panose="02020603050405020304" pitchFamily="18" charset="0"/>
              </a:rPr>
              <a:t> </a:t>
            </a:r>
            <a:endParaRPr lang="en-US" dirty="0">
              <a:solidFill>
                <a:schemeClr val="tx1"/>
              </a:solidFill>
              <a:latin typeface="Times New Roman" panose="02020603050405020304" pitchFamily="18" charset="0"/>
              <a:cs typeface="Times New Roman" panose="02020603050405020304" pitchFamily="18" charset="0"/>
            </a:endParaRPr>
          </a:p>
        </p:txBody>
      </p:sp>
      <p:pic>
        <p:nvPicPr>
          <p:cNvPr id="15"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82458"/>
            <a:ext cx="3962400" cy="3003719"/>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6" name="Picture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7525" y="1414892"/>
            <a:ext cx="2196000" cy="1178212"/>
          </a:xfrm>
          <a:prstGeom prst="rect">
            <a:avLst/>
          </a:prstGeom>
          <a:noFill/>
          <a:ln w="57150">
            <a:solidFill>
              <a:srgbClr val="99336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4876800" y="2664747"/>
            <a:ext cx="3581400" cy="1138773"/>
          </a:xfrm>
          <a:prstGeom prst="rect">
            <a:avLst/>
          </a:prstGeom>
        </p:spPr>
        <p:txBody>
          <a:bodyPr wrap="square">
            <a:spAutoFit/>
          </a:bodyPr>
          <a:lstStyle/>
          <a:p>
            <a:pPr algn="ctr">
              <a:spcAft>
                <a:spcPts val="1200"/>
              </a:spcAft>
              <a:defRPr/>
            </a:pPr>
            <a:r>
              <a:rPr lang="en-IN" sz="1200" b="1" i="1" u="sng" dirty="0">
                <a:solidFill>
                  <a:srgbClr val="03070D"/>
                </a:solidFill>
                <a:latin typeface="Times New Roman" pitchFamily="18" charset="0"/>
              </a:rPr>
              <a:t>Highlights:</a:t>
            </a:r>
          </a:p>
          <a:p>
            <a:pPr marL="285750" indent="-285750">
              <a:spcAft>
                <a:spcPts val="600"/>
              </a:spcAft>
              <a:buFont typeface="Wingdings" pitchFamily="2" charset="2"/>
              <a:buChar char="Ø"/>
              <a:defRPr/>
            </a:pPr>
            <a:r>
              <a:rPr lang="en-US" sz="1200" b="1" dirty="0">
                <a:solidFill>
                  <a:srgbClr val="7030A0"/>
                </a:solidFill>
              </a:rPr>
              <a:t>Efficiency : 94.32% </a:t>
            </a:r>
          </a:p>
          <a:p>
            <a:pPr marL="285750" indent="-285750">
              <a:spcAft>
                <a:spcPts val="600"/>
              </a:spcAft>
              <a:buFont typeface="Wingdings" pitchFamily="2" charset="2"/>
              <a:buChar char="Ø"/>
              <a:defRPr/>
            </a:pPr>
            <a:r>
              <a:rPr lang="en-US" sz="1200" b="1" dirty="0">
                <a:solidFill>
                  <a:srgbClr val="7030A0"/>
                </a:solidFill>
              </a:rPr>
              <a:t>Coupling separation of 20cm. (Upto 40 cm)</a:t>
            </a:r>
          </a:p>
          <a:p>
            <a:pPr marL="285750" indent="-285750">
              <a:buFont typeface="Wingdings" pitchFamily="2" charset="2"/>
              <a:buChar char="Ø"/>
              <a:defRPr/>
            </a:pPr>
            <a:r>
              <a:rPr lang="en-US" sz="1200" b="1" dirty="0">
                <a:solidFill>
                  <a:srgbClr val="7030A0"/>
                </a:solidFill>
              </a:rPr>
              <a:t>Misalignment : 15°</a:t>
            </a:r>
          </a:p>
        </p:txBody>
      </p:sp>
    </p:spTree>
    <p:extLst>
      <p:ext uri="{BB962C8B-B14F-4D97-AF65-F5344CB8AC3E}">
        <p14:creationId xmlns:p14="http://schemas.microsoft.com/office/powerpoint/2010/main" val="38213951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639</TotalTime>
  <Words>3216</Words>
  <Application>Microsoft Office PowerPoint</Application>
  <PresentationFormat>On-screen Show (4:3)</PresentationFormat>
  <Paragraphs>348</Paragraphs>
  <Slides>20</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8" baseType="lpstr">
      <vt:lpstr>Aptos</vt:lpstr>
      <vt:lpstr>Arial</vt:lpstr>
      <vt:lpstr>Calibri</vt:lpstr>
      <vt:lpstr>Canva Sans Bold</vt:lpstr>
      <vt:lpstr>Times New Roman</vt:lpstr>
      <vt:lpstr>Wingdings</vt:lpstr>
      <vt:lpstr>Office Theme</vt:lpstr>
      <vt:lpstr>Visio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Tittle</dc:title>
  <dc:creator>Admin</dc:creator>
  <cp:lastModifiedBy>Suprava Chakraborty</cp:lastModifiedBy>
  <cp:revision>28</cp:revision>
  <dcterms:created xsi:type="dcterms:W3CDTF">2024-11-11T10:40:57Z</dcterms:created>
  <dcterms:modified xsi:type="dcterms:W3CDTF">2024-11-13T07:24:13Z</dcterms:modified>
</cp:coreProperties>
</file>